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3" r:id="rId2"/>
    <p:sldId id="365" r:id="rId3"/>
    <p:sldId id="430" r:id="rId4"/>
    <p:sldId id="435" r:id="rId5"/>
    <p:sldId id="434" r:id="rId6"/>
    <p:sldId id="464" r:id="rId7"/>
    <p:sldId id="469" r:id="rId8"/>
    <p:sldId id="454" r:id="rId9"/>
    <p:sldId id="455" r:id="rId10"/>
    <p:sldId id="427" r:id="rId11"/>
    <p:sldId id="440" r:id="rId12"/>
    <p:sldId id="442" r:id="rId13"/>
    <p:sldId id="377" r:id="rId14"/>
    <p:sldId id="463" r:id="rId15"/>
    <p:sldId id="459" r:id="rId16"/>
    <p:sldId id="428" r:id="rId17"/>
    <p:sldId id="457" r:id="rId18"/>
    <p:sldId id="445" r:id="rId19"/>
    <p:sldId id="450" r:id="rId20"/>
    <p:sldId id="460" r:id="rId21"/>
    <p:sldId id="429" r:id="rId22"/>
    <p:sldId id="456" r:id="rId23"/>
    <p:sldId id="466" r:id="rId24"/>
    <p:sldId id="467" r:id="rId25"/>
    <p:sldId id="468" r:id="rId26"/>
    <p:sldId id="447" r:id="rId27"/>
    <p:sldId id="465" r:id="rId28"/>
    <p:sldId id="461" r:id="rId29"/>
    <p:sldId id="451" r:id="rId30"/>
    <p:sldId id="458" r:id="rId31"/>
    <p:sldId id="453" r:id="rId32"/>
    <p:sldId id="470" r:id="rId33"/>
    <p:sldId id="413" r:id="rId34"/>
    <p:sldId id="414" r:id="rId35"/>
    <p:sldId id="410" r:id="rId36"/>
    <p:sldId id="415" r:id="rId37"/>
    <p:sldId id="416" r:id="rId38"/>
    <p:sldId id="417" r:id="rId39"/>
    <p:sldId id="418" r:id="rId40"/>
    <p:sldId id="421" r:id="rId41"/>
    <p:sldId id="422" r:id="rId42"/>
    <p:sldId id="282" r:id="rId43"/>
    <p:sldId id="283" r:id="rId44"/>
    <p:sldId id="279" r:id="rId45"/>
    <p:sldId id="405" r:id="rId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5" autoAdjust="0"/>
    <p:restoredTop sz="94538" autoAdjust="0"/>
  </p:normalViewPr>
  <p:slideViewPr>
    <p:cSldViewPr>
      <p:cViewPr varScale="1">
        <p:scale>
          <a:sx n="98" d="100"/>
          <a:sy n="98" d="100"/>
        </p:scale>
        <p:origin x="-1066" y="-72"/>
      </p:cViewPr>
      <p:guideLst>
        <p:guide orient="horz" pos="4080"/>
        <p:guide pos="1680"/>
      </p:guideLst>
    </p:cSldViewPr>
  </p:slideViewPr>
  <p:outlineViewPr>
    <p:cViewPr>
      <p:scale>
        <a:sx n="33" d="100"/>
        <a:sy n="33" d="100"/>
      </p:scale>
      <p:origin x="0" y="169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184"/>
          </a:xfrm>
          <a:prstGeom prst="rect">
            <a:avLst/>
          </a:prstGeom>
        </p:spPr>
        <p:txBody>
          <a:bodyPr vert="horz" lIns="91577" tIns="45789" rIns="91577" bIns="45789" rtlCol="0"/>
          <a:lstStyle>
            <a:lvl1pPr algn="r">
              <a:defRPr sz="1200"/>
            </a:lvl1pPr>
          </a:lstStyle>
          <a:p>
            <a:fld id="{2AA282F4-BCE7-40EC-A613-645E66BA5C80}" type="datetimeFigureOut">
              <a:rPr lang="en-US" smtClean="0"/>
              <a:t>3/12/2019</a:t>
            </a:fld>
            <a:endParaRPr lang="en-US"/>
          </a:p>
        </p:txBody>
      </p:sp>
      <p:sp>
        <p:nvSpPr>
          <p:cNvPr id="4" name="Footer Placeholder 3"/>
          <p:cNvSpPr>
            <a:spLocks noGrp="1"/>
          </p:cNvSpPr>
          <p:nvPr>
            <p:ph type="ftr" sz="quarter" idx="2"/>
          </p:nvPr>
        </p:nvSpPr>
        <p:spPr>
          <a:xfrm>
            <a:off x="0" y="8830627"/>
            <a:ext cx="3037628" cy="464184"/>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30627"/>
            <a:ext cx="3037628" cy="464184"/>
          </a:xfrm>
          <a:prstGeom prst="rect">
            <a:avLst/>
          </a:prstGeom>
        </p:spPr>
        <p:txBody>
          <a:bodyPr vert="horz" lIns="91577" tIns="45789" rIns="91577" bIns="45789" rtlCol="0" anchor="b"/>
          <a:lstStyle>
            <a:lvl1pPr algn="r">
              <a:defRPr sz="1200"/>
            </a:lvl1pPr>
          </a:lstStyle>
          <a:p>
            <a:fld id="{BB2442BA-BF06-46B6-AAF1-B3DEF40667D7}" type="slidenum">
              <a:rPr lang="en-US" smtClean="0"/>
              <a:t>‹#›</a:t>
            </a:fld>
            <a:endParaRPr lang="en-US"/>
          </a:p>
        </p:txBody>
      </p:sp>
    </p:spTree>
    <p:extLst>
      <p:ext uri="{BB962C8B-B14F-4D97-AF65-F5344CB8AC3E}">
        <p14:creationId xmlns:p14="http://schemas.microsoft.com/office/powerpoint/2010/main" val="3440511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9219"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8" rIns="91418" bIns="45708" numCol="1" anchor="t" anchorCtr="0" compatLnSpc="1">
            <a:prstTxWarp prst="textNoShape">
              <a:avLst/>
            </a:prstTxWarp>
          </a:bodyPr>
          <a:lstStyle>
            <a:lvl1pPr defTabSz="912592">
              <a:defRPr sz="1200"/>
            </a:lvl1pPr>
          </a:lstStyle>
          <a:p>
            <a:endParaRPr lang="en-US" altLang="en-US"/>
          </a:p>
        </p:txBody>
      </p:sp>
      <p:sp>
        <p:nvSpPr>
          <p:cNvPr id="3" name="Date Placeholder 2"/>
          <p:cNvSpPr>
            <a:spLocks noGrp="1"/>
          </p:cNvSpPr>
          <p:nvPr>
            <p:ph type="dt" idx="1"/>
          </p:nvPr>
        </p:nvSpPr>
        <p:spPr bwMode="auto">
          <a:xfrm>
            <a:off x="3969592" y="0"/>
            <a:ext cx="3039219"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8" rIns="91418" bIns="45708" numCol="1" anchor="t" anchorCtr="0" compatLnSpc="1">
            <a:prstTxWarp prst="textNoShape">
              <a:avLst/>
            </a:prstTxWarp>
          </a:bodyPr>
          <a:lstStyle>
            <a:lvl1pPr algn="r" defTabSz="912592">
              <a:defRPr sz="1200"/>
            </a:lvl1pPr>
          </a:lstStyle>
          <a:p>
            <a:fld id="{38AD5BD4-A205-4749-BB5C-581466809F05}" type="datetimeFigureOut">
              <a:rPr lang="en-US" altLang="en-US"/>
              <a:pPr/>
              <a:t>3/12/2019</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577" tIns="45789" rIns="91577" bIns="45789" rtlCol="0" anchor="ctr"/>
          <a:lstStyle/>
          <a:p>
            <a:pPr lvl="0"/>
            <a:endParaRPr lang="en-US" noProof="0" smtClean="0"/>
          </a:p>
        </p:txBody>
      </p:sp>
      <p:sp>
        <p:nvSpPr>
          <p:cNvPr id="5" name="Notes Placeholder 4"/>
          <p:cNvSpPr>
            <a:spLocks noGrp="1"/>
          </p:cNvSpPr>
          <p:nvPr>
            <p:ph type="body" sz="quarter" idx="3"/>
          </p:nvPr>
        </p:nvSpPr>
        <p:spPr bwMode="auto">
          <a:xfrm>
            <a:off x="701359" y="4416108"/>
            <a:ext cx="5607684" cy="418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8" rIns="91418" bIns="457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037"/>
            <a:ext cx="3039219"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8" rIns="91418" bIns="45708" numCol="1" anchor="b" anchorCtr="0" compatLnSpc="1">
            <a:prstTxWarp prst="textNoShape">
              <a:avLst/>
            </a:prstTxWarp>
          </a:bodyPr>
          <a:lstStyle>
            <a:lvl1pPr defTabSz="912592">
              <a:defRPr sz="1200"/>
            </a:lvl1pPr>
          </a:lstStyle>
          <a:p>
            <a:endParaRPr lang="en-US" altLang="en-US"/>
          </a:p>
        </p:txBody>
      </p:sp>
      <p:sp>
        <p:nvSpPr>
          <p:cNvPr id="7" name="Slide Number Placeholder 6"/>
          <p:cNvSpPr>
            <a:spLocks noGrp="1"/>
          </p:cNvSpPr>
          <p:nvPr>
            <p:ph type="sldNum" sz="quarter" idx="5"/>
          </p:nvPr>
        </p:nvSpPr>
        <p:spPr bwMode="auto">
          <a:xfrm>
            <a:off x="3969592" y="8829037"/>
            <a:ext cx="3039219"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8" rIns="91418" bIns="45708" numCol="1" anchor="b" anchorCtr="0" compatLnSpc="1">
            <a:prstTxWarp prst="textNoShape">
              <a:avLst/>
            </a:prstTxWarp>
          </a:bodyPr>
          <a:lstStyle>
            <a:lvl1pPr algn="r" defTabSz="912592">
              <a:defRPr sz="1200"/>
            </a:lvl1pPr>
          </a:lstStyle>
          <a:p>
            <a:fld id="{7471A93E-1189-4671-BAD2-4BBB9DF8EDE9}" type="slidenum">
              <a:rPr lang="en-US" altLang="en-US"/>
              <a:pPr/>
              <a:t>‹#›</a:t>
            </a:fld>
            <a:endParaRPr lang="en-US" altLang="en-US"/>
          </a:p>
        </p:txBody>
      </p:sp>
    </p:spTree>
    <p:extLst>
      <p:ext uri="{BB962C8B-B14F-4D97-AF65-F5344CB8AC3E}">
        <p14:creationId xmlns:p14="http://schemas.microsoft.com/office/powerpoint/2010/main" val="980607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002">
              <a:defRPr>
                <a:solidFill>
                  <a:schemeClr val="tx1"/>
                </a:solidFill>
                <a:latin typeface="Arial" pitchFamily="34" charset="0"/>
                <a:ea typeface="MS PGothic" pitchFamily="34" charset="-128"/>
              </a:defRPr>
            </a:lvl1pPr>
            <a:lvl2pPr marL="742475" indent="-284589" defTabSz="911002">
              <a:defRPr>
                <a:solidFill>
                  <a:schemeClr val="tx1"/>
                </a:solidFill>
                <a:latin typeface="Arial" pitchFamily="34" charset="0"/>
                <a:ea typeface="MS PGothic" pitchFamily="34" charset="-128"/>
              </a:defRPr>
            </a:lvl2pPr>
            <a:lvl3pPr marL="1141535" indent="-227354" defTabSz="911002">
              <a:defRPr>
                <a:solidFill>
                  <a:schemeClr val="tx1"/>
                </a:solidFill>
                <a:latin typeface="Arial" pitchFamily="34" charset="0"/>
                <a:ea typeface="MS PGothic" pitchFamily="34" charset="-128"/>
              </a:defRPr>
            </a:lvl3pPr>
            <a:lvl4pPr marL="1599421" indent="-227354" defTabSz="911002">
              <a:defRPr>
                <a:solidFill>
                  <a:schemeClr val="tx1"/>
                </a:solidFill>
                <a:latin typeface="Arial" pitchFamily="34" charset="0"/>
                <a:ea typeface="MS PGothic" pitchFamily="34" charset="-128"/>
              </a:defRPr>
            </a:lvl4pPr>
            <a:lvl5pPr marL="2055717" indent="-227354" defTabSz="911002">
              <a:defRPr>
                <a:solidFill>
                  <a:schemeClr val="tx1"/>
                </a:solidFill>
                <a:latin typeface="Arial" pitchFamily="34" charset="0"/>
                <a:ea typeface="MS PGothic" pitchFamily="34" charset="-128"/>
              </a:defRPr>
            </a:lvl5pPr>
            <a:lvl6pPr marL="2513603" indent="-227354" defTabSz="911002" eaLnBrk="0" fontAlgn="base" hangingPunct="0">
              <a:spcBef>
                <a:spcPct val="0"/>
              </a:spcBef>
              <a:spcAft>
                <a:spcPct val="0"/>
              </a:spcAft>
              <a:defRPr>
                <a:solidFill>
                  <a:schemeClr val="tx1"/>
                </a:solidFill>
                <a:latin typeface="Arial" pitchFamily="34" charset="0"/>
                <a:ea typeface="MS PGothic" pitchFamily="34" charset="-128"/>
              </a:defRPr>
            </a:lvl6pPr>
            <a:lvl7pPr marL="2971489" indent="-227354" defTabSz="911002" eaLnBrk="0" fontAlgn="base" hangingPunct="0">
              <a:spcBef>
                <a:spcPct val="0"/>
              </a:spcBef>
              <a:spcAft>
                <a:spcPct val="0"/>
              </a:spcAft>
              <a:defRPr>
                <a:solidFill>
                  <a:schemeClr val="tx1"/>
                </a:solidFill>
                <a:latin typeface="Arial" pitchFamily="34" charset="0"/>
                <a:ea typeface="MS PGothic" pitchFamily="34" charset="-128"/>
              </a:defRPr>
            </a:lvl7pPr>
            <a:lvl8pPr marL="3429374" indent="-227354" defTabSz="911002" eaLnBrk="0" fontAlgn="base" hangingPunct="0">
              <a:spcBef>
                <a:spcPct val="0"/>
              </a:spcBef>
              <a:spcAft>
                <a:spcPct val="0"/>
              </a:spcAft>
              <a:defRPr>
                <a:solidFill>
                  <a:schemeClr val="tx1"/>
                </a:solidFill>
                <a:latin typeface="Arial" pitchFamily="34" charset="0"/>
                <a:ea typeface="MS PGothic" pitchFamily="34" charset="-128"/>
              </a:defRPr>
            </a:lvl8pPr>
            <a:lvl9pPr marL="3887260" indent="-227354" defTabSz="911002" eaLnBrk="0" fontAlgn="base" hangingPunct="0">
              <a:spcBef>
                <a:spcPct val="0"/>
              </a:spcBef>
              <a:spcAft>
                <a:spcPct val="0"/>
              </a:spcAft>
              <a:defRPr>
                <a:solidFill>
                  <a:schemeClr val="tx1"/>
                </a:solidFill>
                <a:latin typeface="Arial" pitchFamily="34" charset="0"/>
                <a:ea typeface="MS PGothic" pitchFamily="34" charset="-128"/>
              </a:defRPr>
            </a:lvl9pPr>
          </a:lstStyle>
          <a:p>
            <a:fld id="{5BA33A6E-6B27-428E-8C80-36CD24AE4652}"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1677-DC06-4AFD-810F-B15694D61D39}" type="slidenum">
              <a:rPr lang="en-US" smtClean="0"/>
              <a:t>29</a:t>
            </a:fld>
            <a:endParaRPr lang="en-US"/>
          </a:p>
        </p:txBody>
      </p:sp>
    </p:spTree>
    <p:extLst>
      <p:ext uri="{BB962C8B-B14F-4D97-AF65-F5344CB8AC3E}">
        <p14:creationId xmlns:p14="http://schemas.microsoft.com/office/powerpoint/2010/main" val="311744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p:spPr>
        <p:txBody>
          <a:bodyPr/>
          <a:lstStyle/>
          <a:p>
            <a:endParaRPr lang="en-US" altLang="en-US" smtClean="0"/>
          </a:p>
        </p:txBody>
      </p:sp>
      <p:sp>
        <p:nvSpPr>
          <p:cNvPr id="63492" name="Slide Number Placeholder 3"/>
          <p:cNvSpPr>
            <a:spLocks noGrp="1"/>
          </p:cNvSpPr>
          <p:nvPr>
            <p:ph type="sldNum" sz="quarter" idx="5"/>
          </p:nvPr>
        </p:nvSpPr>
        <p:spPr>
          <a:noFill/>
        </p:spPr>
        <p:txBody>
          <a:bodyPr/>
          <a:lstStyle>
            <a:lvl1pPr defTabSz="911132">
              <a:defRPr>
                <a:solidFill>
                  <a:schemeClr val="tx1"/>
                </a:solidFill>
                <a:latin typeface="Arial" pitchFamily="34" charset="0"/>
              </a:defRPr>
            </a:lvl1pPr>
            <a:lvl2pPr marL="742874" indent="-285721" defTabSz="911132">
              <a:defRPr>
                <a:solidFill>
                  <a:schemeClr val="tx1"/>
                </a:solidFill>
                <a:latin typeface="Arial" pitchFamily="34" charset="0"/>
              </a:defRPr>
            </a:lvl2pPr>
            <a:lvl3pPr marL="1142883" indent="-228576" defTabSz="911132">
              <a:defRPr>
                <a:solidFill>
                  <a:schemeClr val="tx1"/>
                </a:solidFill>
                <a:latin typeface="Arial" pitchFamily="34" charset="0"/>
              </a:defRPr>
            </a:lvl3pPr>
            <a:lvl4pPr marL="1600036" indent="-228576" defTabSz="911132">
              <a:defRPr>
                <a:solidFill>
                  <a:schemeClr val="tx1"/>
                </a:solidFill>
                <a:latin typeface="Arial" pitchFamily="34" charset="0"/>
              </a:defRPr>
            </a:lvl4pPr>
            <a:lvl5pPr marL="2057189" indent="-228576" defTabSz="911132">
              <a:defRPr>
                <a:solidFill>
                  <a:schemeClr val="tx1"/>
                </a:solidFill>
                <a:latin typeface="Arial" pitchFamily="34" charset="0"/>
              </a:defRPr>
            </a:lvl5pPr>
            <a:lvl6pPr marL="2514343" indent="-228576" defTabSz="911132" eaLnBrk="0" fontAlgn="base" hangingPunct="0">
              <a:spcBef>
                <a:spcPct val="0"/>
              </a:spcBef>
              <a:spcAft>
                <a:spcPct val="0"/>
              </a:spcAft>
              <a:defRPr>
                <a:solidFill>
                  <a:schemeClr val="tx1"/>
                </a:solidFill>
                <a:latin typeface="Arial" pitchFamily="34" charset="0"/>
              </a:defRPr>
            </a:lvl6pPr>
            <a:lvl7pPr marL="2971496" indent="-228576" defTabSz="911132" eaLnBrk="0" fontAlgn="base" hangingPunct="0">
              <a:spcBef>
                <a:spcPct val="0"/>
              </a:spcBef>
              <a:spcAft>
                <a:spcPct val="0"/>
              </a:spcAft>
              <a:defRPr>
                <a:solidFill>
                  <a:schemeClr val="tx1"/>
                </a:solidFill>
                <a:latin typeface="Arial" pitchFamily="34" charset="0"/>
              </a:defRPr>
            </a:lvl7pPr>
            <a:lvl8pPr marL="3428649" indent="-228576" defTabSz="911132" eaLnBrk="0" fontAlgn="base" hangingPunct="0">
              <a:spcBef>
                <a:spcPct val="0"/>
              </a:spcBef>
              <a:spcAft>
                <a:spcPct val="0"/>
              </a:spcAft>
              <a:defRPr>
                <a:solidFill>
                  <a:schemeClr val="tx1"/>
                </a:solidFill>
                <a:latin typeface="Arial" pitchFamily="34" charset="0"/>
              </a:defRPr>
            </a:lvl8pPr>
            <a:lvl9pPr marL="3885802" indent="-228576" defTabSz="911132" eaLnBrk="0" fontAlgn="base" hangingPunct="0">
              <a:spcBef>
                <a:spcPct val="0"/>
              </a:spcBef>
              <a:spcAft>
                <a:spcPct val="0"/>
              </a:spcAft>
              <a:defRPr>
                <a:solidFill>
                  <a:schemeClr val="tx1"/>
                </a:solidFill>
                <a:latin typeface="Arial" pitchFamily="34" charset="0"/>
              </a:defRPr>
            </a:lvl9pPr>
          </a:lstStyle>
          <a:p>
            <a:fld id="{57E8B30E-5C50-49CF-8F51-453FDA91A453}" type="slidenum">
              <a:rPr lang="en-US" altLang="en-US" smtClean="0"/>
              <a:pPr/>
              <a:t>44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4588" indent="-228600" defTabSz="911225">
              <a:defRPr>
                <a:solidFill>
                  <a:schemeClr val="tx1"/>
                </a:solidFill>
                <a:latin typeface="Arial" pitchFamily="34" charset="0"/>
              </a:defRPr>
            </a:lvl3pPr>
            <a:lvl4pPr marL="1601788" indent="-228600" defTabSz="911225">
              <a:defRPr>
                <a:solidFill>
                  <a:schemeClr val="tx1"/>
                </a:solidFill>
                <a:latin typeface="Arial" pitchFamily="34" charset="0"/>
              </a:defRPr>
            </a:lvl4pPr>
            <a:lvl5pPr marL="2058988" indent="-228600" defTabSz="911225">
              <a:defRPr>
                <a:solidFill>
                  <a:schemeClr val="tx1"/>
                </a:solidFill>
                <a:latin typeface="Arial" pitchFamily="34" charset="0"/>
              </a:defRPr>
            </a:lvl5pPr>
            <a:lvl6pPr marL="2516188" indent="-228600" defTabSz="911225" eaLnBrk="0" fontAlgn="base" hangingPunct="0">
              <a:spcBef>
                <a:spcPct val="0"/>
              </a:spcBef>
              <a:spcAft>
                <a:spcPct val="0"/>
              </a:spcAft>
              <a:defRPr>
                <a:solidFill>
                  <a:schemeClr val="tx1"/>
                </a:solidFill>
                <a:latin typeface="Arial" pitchFamily="34" charset="0"/>
              </a:defRPr>
            </a:lvl6pPr>
            <a:lvl7pPr marL="2973388" indent="-228600" defTabSz="911225" eaLnBrk="0" fontAlgn="base" hangingPunct="0">
              <a:spcBef>
                <a:spcPct val="0"/>
              </a:spcBef>
              <a:spcAft>
                <a:spcPct val="0"/>
              </a:spcAft>
              <a:defRPr>
                <a:solidFill>
                  <a:schemeClr val="tx1"/>
                </a:solidFill>
                <a:latin typeface="Arial" pitchFamily="34" charset="0"/>
              </a:defRPr>
            </a:lvl7pPr>
            <a:lvl8pPr marL="3430588" indent="-228600" defTabSz="911225" eaLnBrk="0" fontAlgn="base" hangingPunct="0">
              <a:spcBef>
                <a:spcPct val="0"/>
              </a:spcBef>
              <a:spcAft>
                <a:spcPct val="0"/>
              </a:spcAft>
              <a:defRPr>
                <a:solidFill>
                  <a:schemeClr val="tx1"/>
                </a:solidFill>
                <a:latin typeface="Arial" pitchFamily="34" charset="0"/>
              </a:defRPr>
            </a:lvl8pPr>
            <a:lvl9pPr marL="3887788" indent="-228600" defTabSz="911225" eaLnBrk="0" fontAlgn="base" hangingPunct="0">
              <a:spcBef>
                <a:spcPct val="0"/>
              </a:spcBef>
              <a:spcAft>
                <a:spcPct val="0"/>
              </a:spcAft>
              <a:defRPr>
                <a:solidFill>
                  <a:schemeClr val="tx1"/>
                </a:solidFill>
                <a:latin typeface="Arial" pitchFamily="34" charset="0"/>
              </a:defRPr>
            </a:lvl9pPr>
          </a:lstStyle>
          <a:p>
            <a:fld id="{8FFEA7E9-4136-4CCF-A230-17B362B9BD84}" type="slidenum">
              <a:rPr lang="en-US" altLang="en-US" smtClean="0"/>
              <a:pPr/>
              <a:t>4</a:t>
            </a:fld>
            <a:endParaRPr lang="en-US" alt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a:xfrm>
            <a:off x="935038" y="4416425"/>
            <a:ext cx="5140325" cy="4181475"/>
          </a:xfrm>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002">
              <a:defRPr>
                <a:solidFill>
                  <a:schemeClr val="tx1"/>
                </a:solidFill>
                <a:latin typeface="Arial" pitchFamily="34" charset="0"/>
                <a:ea typeface="MS PGothic" pitchFamily="34" charset="-128"/>
              </a:defRPr>
            </a:lvl1pPr>
            <a:lvl2pPr marL="742475" indent="-284589" defTabSz="911002">
              <a:defRPr>
                <a:solidFill>
                  <a:schemeClr val="tx1"/>
                </a:solidFill>
                <a:latin typeface="Arial" pitchFamily="34" charset="0"/>
                <a:ea typeface="MS PGothic" pitchFamily="34" charset="-128"/>
              </a:defRPr>
            </a:lvl2pPr>
            <a:lvl3pPr marL="1141535" indent="-227354" defTabSz="911002">
              <a:defRPr>
                <a:solidFill>
                  <a:schemeClr val="tx1"/>
                </a:solidFill>
                <a:latin typeface="Arial" pitchFamily="34" charset="0"/>
                <a:ea typeface="MS PGothic" pitchFamily="34" charset="-128"/>
              </a:defRPr>
            </a:lvl3pPr>
            <a:lvl4pPr marL="1599421" indent="-227354" defTabSz="911002">
              <a:defRPr>
                <a:solidFill>
                  <a:schemeClr val="tx1"/>
                </a:solidFill>
                <a:latin typeface="Arial" pitchFamily="34" charset="0"/>
                <a:ea typeface="MS PGothic" pitchFamily="34" charset="-128"/>
              </a:defRPr>
            </a:lvl4pPr>
            <a:lvl5pPr marL="2055717" indent="-227354" defTabSz="911002">
              <a:defRPr>
                <a:solidFill>
                  <a:schemeClr val="tx1"/>
                </a:solidFill>
                <a:latin typeface="Arial" pitchFamily="34" charset="0"/>
                <a:ea typeface="MS PGothic" pitchFamily="34" charset="-128"/>
              </a:defRPr>
            </a:lvl5pPr>
            <a:lvl6pPr marL="2513603" indent="-227354" defTabSz="911002" eaLnBrk="0" fontAlgn="base" hangingPunct="0">
              <a:spcBef>
                <a:spcPct val="0"/>
              </a:spcBef>
              <a:spcAft>
                <a:spcPct val="0"/>
              </a:spcAft>
              <a:defRPr>
                <a:solidFill>
                  <a:schemeClr val="tx1"/>
                </a:solidFill>
                <a:latin typeface="Arial" pitchFamily="34" charset="0"/>
                <a:ea typeface="MS PGothic" pitchFamily="34" charset="-128"/>
              </a:defRPr>
            </a:lvl6pPr>
            <a:lvl7pPr marL="2971489" indent="-227354" defTabSz="911002" eaLnBrk="0" fontAlgn="base" hangingPunct="0">
              <a:spcBef>
                <a:spcPct val="0"/>
              </a:spcBef>
              <a:spcAft>
                <a:spcPct val="0"/>
              </a:spcAft>
              <a:defRPr>
                <a:solidFill>
                  <a:schemeClr val="tx1"/>
                </a:solidFill>
                <a:latin typeface="Arial" pitchFamily="34" charset="0"/>
                <a:ea typeface="MS PGothic" pitchFamily="34" charset="-128"/>
              </a:defRPr>
            </a:lvl7pPr>
            <a:lvl8pPr marL="3429374" indent="-227354" defTabSz="911002" eaLnBrk="0" fontAlgn="base" hangingPunct="0">
              <a:spcBef>
                <a:spcPct val="0"/>
              </a:spcBef>
              <a:spcAft>
                <a:spcPct val="0"/>
              </a:spcAft>
              <a:defRPr>
                <a:solidFill>
                  <a:schemeClr val="tx1"/>
                </a:solidFill>
                <a:latin typeface="Arial" pitchFamily="34" charset="0"/>
                <a:ea typeface="MS PGothic" pitchFamily="34" charset="-128"/>
              </a:defRPr>
            </a:lvl8pPr>
            <a:lvl9pPr marL="3887260" indent="-227354" defTabSz="911002" eaLnBrk="0" fontAlgn="base" hangingPunct="0">
              <a:spcBef>
                <a:spcPct val="0"/>
              </a:spcBef>
              <a:spcAft>
                <a:spcPct val="0"/>
              </a:spcAft>
              <a:defRPr>
                <a:solidFill>
                  <a:schemeClr val="tx1"/>
                </a:solidFill>
                <a:latin typeface="Arial" pitchFamily="34" charset="0"/>
                <a:ea typeface="MS PGothic" pitchFamily="34" charset="-128"/>
              </a:defRPr>
            </a:lvl9pPr>
          </a:lstStyle>
          <a:p>
            <a:fld id="{3F713FBA-B0F3-4087-93C5-6BD866EA8C1D}"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1677-DC06-4AFD-810F-B15694D61D39}" type="slidenum">
              <a:rPr lang="en-US" smtClean="0"/>
              <a:t>10</a:t>
            </a:fld>
            <a:endParaRPr lang="en-US"/>
          </a:p>
        </p:txBody>
      </p:sp>
    </p:spTree>
    <p:extLst>
      <p:ext uri="{BB962C8B-B14F-4D97-AF65-F5344CB8AC3E}">
        <p14:creationId xmlns:p14="http://schemas.microsoft.com/office/powerpoint/2010/main" val="311744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263C4-6163-2B41-84FC-0BEC75787B12}" type="slidenum">
              <a:rPr lang="en-US"/>
              <a:pPr/>
              <a:t>13</a:t>
            </a:fld>
            <a:endParaRPr lang="en-US" dirty="0"/>
          </a:p>
        </p:txBody>
      </p:sp>
      <p:sp>
        <p:nvSpPr>
          <p:cNvPr id="83970"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Cupboard</a:t>
            </a:r>
            <a:r>
              <a:rPr lang="en-US" baseline="0" dirty="0" smtClean="0"/>
              <a:t> at home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1677-DC06-4AFD-810F-B15694D61D39}" type="slidenum">
              <a:rPr lang="en-US" smtClean="0"/>
              <a:t>16</a:t>
            </a:fld>
            <a:endParaRPr lang="en-US"/>
          </a:p>
        </p:txBody>
      </p:sp>
    </p:spTree>
    <p:extLst>
      <p:ext uri="{BB962C8B-B14F-4D97-AF65-F5344CB8AC3E}">
        <p14:creationId xmlns:p14="http://schemas.microsoft.com/office/powerpoint/2010/main" val="311744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Scene cues of car-how</a:t>
            </a:r>
            <a:r>
              <a:rPr lang="en-US" baseline="0" dirty="0" smtClean="0"/>
              <a:t> are we going to generalize this to home </a:t>
            </a:r>
            <a:endParaRPr lang="en-US" dirty="0"/>
          </a:p>
        </p:txBody>
      </p:sp>
      <p:sp>
        <p:nvSpPr>
          <p:cNvPr id="4" name="Slide Number Placeholder 3"/>
          <p:cNvSpPr>
            <a:spLocks noGrp="1"/>
          </p:cNvSpPr>
          <p:nvPr>
            <p:ph type="sldNum" sz="quarter" idx="10"/>
          </p:nvPr>
        </p:nvSpPr>
        <p:spPr/>
        <p:txBody>
          <a:bodyPr/>
          <a:lstStyle/>
          <a:p>
            <a:fld id="{7471A93E-1189-4671-BAD2-4BBB9DF8EDE9}" type="slidenum">
              <a:rPr lang="en-US" altLang="en-US" smtClean="0"/>
              <a:pPr/>
              <a:t>18</a:t>
            </a:fld>
            <a:endParaRPr lang="en-US" altLang="en-US"/>
          </a:p>
        </p:txBody>
      </p:sp>
    </p:spTree>
    <p:extLst>
      <p:ext uri="{BB962C8B-B14F-4D97-AF65-F5344CB8AC3E}">
        <p14:creationId xmlns:p14="http://schemas.microsoft.com/office/powerpoint/2010/main" val="279340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1677-DC06-4AFD-810F-B15694D61D39}" type="slidenum">
              <a:rPr lang="en-US" smtClean="0"/>
              <a:t>21</a:t>
            </a:fld>
            <a:endParaRPr lang="en-US"/>
          </a:p>
        </p:txBody>
      </p:sp>
    </p:spTree>
    <p:extLst>
      <p:ext uri="{BB962C8B-B14F-4D97-AF65-F5344CB8AC3E}">
        <p14:creationId xmlns:p14="http://schemas.microsoft.com/office/powerpoint/2010/main" val="311744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1A93E-1189-4671-BAD2-4BBB9DF8EDE9}" type="slidenum">
              <a:rPr lang="en-US" altLang="en-US" smtClean="0"/>
              <a:pPr/>
              <a:t>24</a:t>
            </a:fld>
            <a:endParaRPr lang="en-US" altLang="en-US"/>
          </a:p>
        </p:txBody>
      </p:sp>
    </p:spTree>
    <p:extLst>
      <p:ext uri="{BB962C8B-B14F-4D97-AF65-F5344CB8AC3E}">
        <p14:creationId xmlns:p14="http://schemas.microsoft.com/office/powerpoint/2010/main" val="198136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892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33860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89862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06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81438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422348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177237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281904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5" name="Date Placeholder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125782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355844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382224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5465" t="12628"/>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noChangeArrowheads="1"/>
          </p:cNvSpPr>
          <p:nvPr>
            <p:ph type="dt" sz="half" idx="10"/>
          </p:nvPr>
        </p:nvSpPr>
        <p:spPr>
          <a:xfrm>
            <a:off x="9525" y="6532563"/>
            <a:ext cx="1143000" cy="304800"/>
          </a:xfrm>
          <a:prstGeom prst="rect">
            <a:avLst/>
          </a:prstGeom>
        </p:spPr>
        <p:txBody>
          <a:bodyPr/>
          <a:lstStyle>
            <a:lvl1pPr>
              <a:defRPr/>
            </a:lvl1pPr>
          </a:lstStyle>
          <a:p>
            <a:pPr>
              <a:defRPr/>
            </a:pPr>
            <a:r>
              <a:rPr lang="en-US"/>
              <a:t>October 2011</a:t>
            </a:r>
          </a:p>
        </p:txBody>
      </p:sp>
    </p:spTree>
    <p:extLst>
      <p:ext uri="{BB962C8B-B14F-4D97-AF65-F5344CB8AC3E}">
        <p14:creationId xmlns:p14="http://schemas.microsoft.com/office/powerpoint/2010/main" val="70525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4">
            <a:extLst>
              <a:ext uri="{28A0092B-C50C-407E-A947-70E740481C1C}">
                <a14:useLocalDpi xmlns:a14="http://schemas.microsoft.com/office/drawing/2010/main" val="0"/>
              </a:ext>
            </a:extLst>
          </a:blip>
          <a:srcRect l="25465" t="12628"/>
          <a:stretch>
            <a:fillRect/>
          </a:stretch>
        </p:blipFill>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noChangeArrowheads="1"/>
          </p:cNvPicPr>
          <p:nvPr/>
        </p:nvPicPr>
        <p:blipFill>
          <a:blip r:embed="rId15">
            <a:extLst>
              <a:ext uri="{28A0092B-C50C-407E-A947-70E740481C1C}">
                <a14:useLocalDpi xmlns:a14="http://schemas.microsoft.com/office/drawing/2010/main" val="0"/>
              </a:ext>
            </a:extLst>
          </a:blip>
          <a:srcRect l="6195" t="7965"/>
          <a:stretch>
            <a:fillRect/>
          </a:stretch>
        </p:blipFill>
        <p:spPr bwMode="auto">
          <a:xfrm>
            <a:off x="6858000" y="76200"/>
            <a:ext cx="2286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p:cNvPicPr>
            <a:picLocks noChangeAspect="1" noChangeArrowheads="1"/>
          </p:cNvPicPr>
          <p:nvPr/>
        </p:nvPicPr>
        <p:blipFill>
          <a:blip r:embed="rId16">
            <a:extLst>
              <a:ext uri="{28A0092B-C50C-407E-A947-70E740481C1C}">
                <a14:useLocalDpi xmlns:a14="http://schemas.microsoft.com/office/drawing/2010/main" val="0"/>
              </a:ext>
            </a:extLst>
          </a:blip>
          <a:srcRect r="25465" b="12628"/>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04" r:id="rId12"/>
  </p:sldLayoutIdLst>
  <p:hf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icsbeH96XZAhXiYd8KHbtNBqEQjRx6BAgAEAY&amp;url=http://lifeworksadultautism.org/about-lifeworks/&amp;psig=AOvVaw1Nxc-9F9MuVhWOYf6Nd7YI&amp;ust=151871556625575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TS%20walk%20transition.M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BB%20bathroom%20new.MOV"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jvi_HT-KXZAhWJVt8KHSp4BPQQjRx6BAgAEAY&amp;url=https://www.amazon.com/Enhancing-Communication-Individuals-Autism-Immersion/dp/1598572210&amp;psig=AOvVaw0KQqZK5Bak9a3FIj5kBazl&amp;ust=151871612440046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TLC%20-%20HOWARD/ALP%20Animations%20from%20TLC/Videos%20ACE%20mp4/Verbs/Stir-176.mp4"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6udzizObWAhWESiYKHRP5CBgQjRwIBw&amp;url=http://www.dettol.co.za/personal-hygiene/healthy-hands/how-to-wash-your-hands/&amp;psig=AOvVaw24blcEfnn8CwqWViLLGSyu&amp;ust=150774360010302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Clip%2043.wmv" TargetMode="External"/><Relationship Id="rId5" Type="http://schemas.openxmlformats.org/officeDocument/2006/relationships/image" Target="../media/image35.jpeg"/><Relationship Id="rId4" Type="http://schemas.openxmlformats.org/officeDocument/2006/relationships/hyperlink" Target="Clip%2044.wm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T%20social%20visual%20VM.MOV" TargetMode="External"/><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C%20Math%20VIM.MOV"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com/url?sa=i&amp;rct=j&amp;q=&amp;esrc=s&amp;source=images&amp;cd=&amp;cad=rja&amp;uact=8&amp;ved=0ahUKEwjipsXijuTWAhUMySYKHQfxCS4QjRwIBw&amp;url=https://www.reddit.com/r/photoshopbattles/comments/570cv3/psbattle_a_dog_running_through_water/&amp;psig=AOvVaw3v4EsbFsSd5AoD1rZYBaRl&amp;ust=150765823919155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com/url?sa=i&amp;rct=j&amp;q=&amp;esrc=s&amp;source=images&amp;cd=&amp;cad=rja&amp;uact=8&amp;ved=0ahUKEwi6udzizObWAhWESiYKHRP5CBgQjRwIBw&amp;url=http://www.dettol.co.za/personal-hygiene/healthy-hands/how-to-wash-your-hands/&amp;psig=AOvVaw24blcEfnn8CwqWViLLGSyu&amp;ust=150774360010302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get%20spoon%20and%20bowl.MOV" TargetMode="Externa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microwave%20time.M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amp;esrc=s&amp;source=images&amp;cd=&amp;cad=rja&amp;uact=8&amp;ved=0ahUKEwjIwtm2rPXWAhUC6yYKHTqMBpoQjRwIBw&amp;url=http://www.itbusiness.ca/news/mobile-users-watching-long-form-videos-on-their-devices-ooyala-finds/47774&amp;psig=AOvVaw13IwRXYcGAacRKXF7LGiD9&amp;ust=1508250268598415"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e1-LE1_zgAhUjm-AKHYW8Bd0QjRx6BAgBEAU&amp;url=https://www.thoughtco.com/visual-learning-style-3212062&amp;psig=AOvVaw1MSz3WBc6Z8fAmQWP60xDd&amp;ust=15524828269155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hyperlink" Target="http://www.google.com/url?sa=i&amp;rct=j&amp;q=&amp;esrc=s&amp;source=images&amp;cd=&amp;cad=rja&amp;uact=8&amp;ved=0ahUKEwjqp63C58rWAhVqrFQKHZ16BRkQjRwIBw&amp;url=http://www.independent.co.uk/life-style/shoelaces-how-to-tie-so-not-come-undone-engineers-solution-university-berkeley-california-a7679806.html&amp;psig=AFQjCNFQGw2u3EO5f4afEVlnfzb02STWeA&amp;ust=1506788712024727"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296400" cy="2743200"/>
          </a:xfrm>
        </p:spPr>
        <p:txBody>
          <a:bodyPr/>
          <a:lstStyle/>
          <a:p>
            <a:r>
              <a:rPr lang="en-US" sz="3600" dirty="0" smtClean="0">
                <a:solidFill>
                  <a:schemeClr val="accent1">
                    <a:lumMod val="50000"/>
                  </a:schemeClr>
                </a:solidFill>
                <a:latin typeface="Book Antiqua" panose="02040602050305030304" pitchFamily="18" charset="0"/>
              </a:rPr>
              <a:t>Autism and Visual Supports: Powerful Strategies for School, Home and the Community</a:t>
            </a:r>
            <a:endParaRPr lang="en-US" sz="3600" dirty="0">
              <a:solidFill>
                <a:schemeClr val="accent1">
                  <a:lumMod val="50000"/>
                </a:schemeClr>
              </a:solidFill>
              <a:latin typeface="Book Antiqua" panose="02040602050305030304" pitchFamily="18" charset="0"/>
            </a:endParaRPr>
          </a:p>
        </p:txBody>
      </p:sp>
      <p:sp>
        <p:nvSpPr>
          <p:cNvPr id="3" name="Subtitle 2"/>
          <p:cNvSpPr>
            <a:spLocks noGrp="1"/>
          </p:cNvSpPr>
          <p:nvPr>
            <p:ph type="subTitle" idx="1"/>
          </p:nvPr>
        </p:nvSpPr>
        <p:spPr>
          <a:xfrm>
            <a:off x="4038600" y="3484084"/>
            <a:ext cx="5562600" cy="2286000"/>
          </a:xfrm>
        </p:spPr>
        <p:txBody>
          <a:bodyPr/>
          <a:lstStyle/>
          <a:p>
            <a:endParaRPr lang="en-US" sz="1800" dirty="0" smtClean="0">
              <a:latin typeface="Footlight MT Light" panose="0204060206030A020304" pitchFamily="18" charset="0"/>
            </a:endParaRPr>
          </a:p>
          <a:p>
            <a:r>
              <a:rPr lang="en-US" sz="1800" dirty="0" smtClean="0">
                <a:solidFill>
                  <a:schemeClr val="accent1">
                    <a:lumMod val="50000"/>
                  </a:schemeClr>
                </a:solidFill>
                <a:latin typeface="Book Antiqua" panose="02040602050305030304" pitchFamily="18" charset="0"/>
              </a:rPr>
              <a:t>Becky Remner M.S. CCC-SLP</a:t>
            </a:r>
          </a:p>
          <a:p>
            <a:r>
              <a:rPr lang="en-US" sz="1800" dirty="0" smtClean="0">
                <a:solidFill>
                  <a:schemeClr val="accent1">
                    <a:lumMod val="50000"/>
                  </a:schemeClr>
                </a:solidFill>
                <a:latin typeface="Book Antiqua" panose="02040602050305030304" pitchFamily="18" charset="0"/>
              </a:rPr>
              <a:t>(Director of Speech Language Pathology)</a:t>
            </a:r>
          </a:p>
          <a:p>
            <a:endParaRPr lang="en-US" sz="1800" dirty="0" smtClean="0">
              <a:solidFill>
                <a:schemeClr val="accent1">
                  <a:lumMod val="50000"/>
                </a:schemeClr>
              </a:solidFill>
              <a:latin typeface="Book Antiqua" panose="02040602050305030304" pitchFamily="18" charset="0"/>
            </a:endParaRPr>
          </a:p>
          <a:p>
            <a:r>
              <a:rPr lang="en-US" sz="1800" dirty="0" smtClean="0">
                <a:solidFill>
                  <a:schemeClr val="accent1">
                    <a:lumMod val="50000"/>
                  </a:schemeClr>
                </a:solidFill>
                <a:latin typeface="Book Antiqua" panose="02040602050305030304" pitchFamily="18" charset="0"/>
              </a:rPr>
              <a:t>Lauren Williams M.A.CCC-SLP</a:t>
            </a:r>
          </a:p>
          <a:p>
            <a:r>
              <a:rPr lang="en-US" sz="1800" dirty="0" smtClean="0">
                <a:solidFill>
                  <a:schemeClr val="accent1">
                    <a:lumMod val="50000"/>
                  </a:schemeClr>
                </a:solidFill>
                <a:latin typeface="Book Antiqua" panose="02040602050305030304" pitchFamily="18" charset="0"/>
              </a:rPr>
              <a:t>(Assistive Technology Specialist)</a:t>
            </a:r>
          </a:p>
          <a:p>
            <a:endParaRPr lang="en-US" sz="1800" dirty="0">
              <a:solidFill>
                <a:schemeClr val="accent1">
                  <a:lumMod val="50000"/>
                </a:schemeClr>
              </a:solidFill>
              <a:latin typeface="Footlight MT Light" panose="0204060206030A020304" pitchFamily="18" charset="0"/>
            </a:endParaRPr>
          </a:p>
        </p:txBody>
      </p:sp>
      <p:pic>
        <p:nvPicPr>
          <p:cNvPr id="1026" name="Picture 2" descr="Image result for monarch center for autis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05200"/>
            <a:ext cx="4233863" cy="23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5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555716"/>
            <a:ext cx="9075420" cy="1143000"/>
          </a:xfrm>
        </p:spPr>
        <p:txBody>
          <a:bodyPr>
            <a:normAutofit/>
          </a:bodyPr>
          <a:lstStyle/>
          <a:p>
            <a:r>
              <a:rPr lang="en-US" sz="3600" dirty="0" smtClean="0">
                <a:latin typeface="Arial" charset="0"/>
              </a:rPr>
              <a:t>“Spectrum” of the Visual Immersion System</a:t>
            </a:r>
            <a:endParaRPr lang="en-US" sz="3600" dirty="0">
              <a:solidFill>
                <a:schemeClr val="tx1"/>
              </a:solidFill>
              <a:latin typeface="Arial" charset="0"/>
            </a:endParaRPr>
          </a:p>
        </p:txBody>
      </p:sp>
      <p:pic>
        <p:nvPicPr>
          <p:cNvPr id="118786" name="Picture 2" descr="C:\Users\smithk\AppData\Local\Microsoft\Windows\Temporary Internet Files\Content.Outlook\LB5C3SJ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6" y="1219200"/>
            <a:ext cx="9144000" cy="3247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624485"/>
            <a:ext cx="1828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Real objects</a:t>
            </a:r>
          </a:p>
          <a:p>
            <a:pPr marL="285750" indent="-285750">
              <a:buFont typeface="Arial" panose="020B0604020202020204" pitchFamily="34" charset="0"/>
              <a:buChar char="•"/>
            </a:pPr>
            <a:r>
              <a:rPr lang="en-US" dirty="0" smtClean="0"/>
              <a:t>Dynamic cues (i.e., videos)</a:t>
            </a:r>
          </a:p>
        </p:txBody>
      </p:sp>
      <p:sp>
        <p:nvSpPr>
          <p:cNvPr id="5" name="TextBox 4"/>
          <p:cNvSpPr txBox="1"/>
          <p:nvPr/>
        </p:nvSpPr>
        <p:spPr>
          <a:xfrm>
            <a:off x="2133600" y="4624485"/>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t>
            </a:r>
            <a:r>
              <a:rPr lang="en-US" dirty="0" smtClean="0"/>
              <a:t>hotographs and symbols combined</a:t>
            </a:r>
          </a:p>
          <a:p>
            <a:pPr marL="285750" indent="-285750">
              <a:buFont typeface="Arial" panose="020B0604020202020204" pitchFamily="34" charset="0"/>
              <a:buChar char="•"/>
            </a:pPr>
            <a:r>
              <a:rPr lang="en-US" dirty="0" smtClean="0"/>
              <a:t>Static cues</a:t>
            </a:r>
            <a:endParaRPr lang="en-US" dirty="0"/>
          </a:p>
        </p:txBody>
      </p:sp>
      <p:sp>
        <p:nvSpPr>
          <p:cNvPr id="6" name="TextBox 5"/>
          <p:cNvSpPr txBox="1"/>
          <p:nvPr/>
        </p:nvSpPr>
        <p:spPr>
          <a:xfrm>
            <a:off x="4572000" y="4624485"/>
            <a:ext cx="2209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Symbols</a:t>
            </a:r>
            <a:endParaRPr lang="en-US" dirty="0"/>
          </a:p>
        </p:txBody>
      </p:sp>
      <p:sp>
        <p:nvSpPr>
          <p:cNvPr id="3" name="Oval 2"/>
          <p:cNvSpPr/>
          <p:nvPr/>
        </p:nvSpPr>
        <p:spPr bwMode="auto">
          <a:xfrm>
            <a:off x="263007" y="1074549"/>
            <a:ext cx="2727238" cy="1143000"/>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6497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543799" cy="585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609600" y="906379"/>
            <a:ext cx="2514600" cy="5951621"/>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7789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1447800" cy="602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V="1">
            <a:off x="3039605" y="2642139"/>
            <a:ext cx="2133600" cy="381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3073185" y="5562600"/>
            <a:ext cx="2133600" cy="381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williamsla\Pictures\2019-03-07 ipad 148 March 2019\ipad 148 March 2019 032.JPG">
            <a:hlinkClick r:id="rId4" action="ppaction://hlinkfile"/>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0675"/>
          <a:stretch/>
        </p:blipFill>
        <p:spPr bwMode="auto">
          <a:xfrm>
            <a:off x="5545164" y="1249875"/>
            <a:ext cx="197215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260" y="791924"/>
            <a:ext cx="1363213" cy="599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56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599"/>
            <a:ext cx="9037504" cy="646331"/>
          </a:xfrm>
          <a:prstGeom prst="rect">
            <a:avLst/>
          </a:prstGeom>
          <a:noFill/>
        </p:spPr>
        <p:txBody>
          <a:bodyPr wrap="square" rtlCol="0">
            <a:spAutoFit/>
          </a:bodyPr>
          <a:lstStyle/>
          <a:p>
            <a:r>
              <a:rPr lang="en-US" sz="3600" b="1" dirty="0" smtClean="0">
                <a:solidFill>
                  <a:srgbClr val="8064A2"/>
                </a:solidFill>
                <a:latin typeface="Book Antiqua" panose="02040602050305030304" pitchFamily="18" charset="0"/>
              </a:rPr>
              <a:t>Visual Scene Display – Food Choices</a:t>
            </a:r>
            <a:endParaRPr lang="en-US" sz="3600" b="1" dirty="0">
              <a:solidFill>
                <a:srgbClr val="8064A2"/>
              </a:solidFill>
              <a:latin typeface="Book Antiqua" panose="02040602050305030304" pitchFamily="18" charset="0"/>
            </a:endParaRPr>
          </a:p>
        </p:txBody>
      </p:sp>
      <p:pic>
        <p:nvPicPr>
          <p:cNvPr id="2050" name="Picture 2" descr="C:\Users\williamsla\Pictures\2019-03-07 ipad 148 March 2019\ipad 148 March 2019 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183" y="1255930"/>
            <a:ext cx="7037196" cy="527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766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Book Antiqua" panose="02040602050305030304" pitchFamily="18" charset="0"/>
              </a:rPr>
              <a:t>Case Example </a:t>
            </a:r>
            <a:r>
              <a:rPr lang="en-US" dirty="0" smtClean="0">
                <a:solidFill>
                  <a:schemeClr val="accent1">
                    <a:lumMod val="50000"/>
                  </a:schemeClr>
                </a:solidFill>
                <a:latin typeface="Book Antiqua" panose="02040602050305030304" pitchFamily="18" charset="0"/>
              </a:rPr>
              <a:t>#2</a:t>
            </a:r>
            <a:r>
              <a:rPr lang="en-US" dirty="0">
                <a:solidFill>
                  <a:schemeClr val="accent1">
                    <a:lumMod val="50000"/>
                  </a:schemeClr>
                </a:solidFill>
                <a:latin typeface="Book Antiqua" panose="02040602050305030304" pitchFamily="18" charset="0"/>
              </a:rPr>
              <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Meet Bruce</a:t>
            </a:r>
            <a:endParaRPr lang="en-US" dirty="0"/>
          </a:p>
        </p:txBody>
      </p:sp>
      <p:sp>
        <p:nvSpPr>
          <p:cNvPr id="3" name="Content Placeholder 2"/>
          <p:cNvSpPr>
            <a:spLocks noGrp="1"/>
          </p:cNvSpPr>
          <p:nvPr>
            <p:ph idx="1"/>
          </p:nvPr>
        </p:nvSpPr>
        <p:spPr/>
        <p:txBody>
          <a:bodyPr/>
          <a:lstStyle/>
          <a:p>
            <a:pPr marL="0" indent="0" algn="ctr">
              <a:buNone/>
            </a:pPr>
            <a:r>
              <a:rPr lang="en-US" sz="1200" b="1" i="1" dirty="0" smtClean="0">
                <a:solidFill>
                  <a:srgbClr val="0070C0"/>
                </a:solidFill>
                <a:latin typeface="Book Antiqua" panose="02040602050305030304" pitchFamily="18" charset="0"/>
              </a:rPr>
              <a:t>Bruce is a 10 year old child uses </a:t>
            </a:r>
            <a:r>
              <a:rPr lang="en-US" sz="1200" b="1" i="1" dirty="0">
                <a:solidFill>
                  <a:srgbClr val="0070C0"/>
                </a:solidFill>
                <a:latin typeface="Book Antiqua" panose="02040602050305030304" pitchFamily="18" charset="0"/>
              </a:rPr>
              <a:t>total communication </a:t>
            </a:r>
            <a:r>
              <a:rPr lang="en-US" sz="1200" b="1" i="1" dirty="0" smtClean="0">
                <a:solidFill>
                  <a:srgbClr val="0070C0"/>
                </a:solidFill>
                <a:latin typeface="Book Antiqua" panose="02040602050305030304" pitchFamily="18" charset="0"/>
              </a:rPr>
              <a:t>(vocalizations, visual scenes and symbols, </a:t>
            </a:r>
            <a:r>
              <a:rPr lang="en-US" sz="1200" b="1" i="1" dirty="0">
                <a:solidFill>
                  <a:srgbClr val="0070C0"/>
                </a:solidFill>
                <a:latin typeface="Book Antiqua" panose="02040602050305030304" pitchFamily="18" charset="0"/>
              </a:rPr>
              <a:t>gestures) to communicate his wants and needs. </a:t>
            </a:r>
            <a:r>
              <a:rPr lang="en-US" sz="1200" b="1" i="1" dirty="0" smtClean="0">
                <a:solidFill>
                  <a:srgbClr val="0070C0"/>
                </a:solidFill>
                <a:latin typeface="Book Antiqua" panose="02040602050305030304" pitchFamily="18" charset="0"/>
              </a:rPr>
              <a:t>Bruce's </a:t>
            </a:r>
            <a:r>
              <a:rPr lang="en-US" sz="1200" b="1" i="1" dirty="0">
                <a:solidFill>
                  <a:srgbClr val="0070C0"/>
                </a:solidFill>
                <a:latin typeface="Book Antiqua" panose="02040602050305030304" pitchFamily="18" charset="0"/>
              </a:rPr>
              <a:t>current system of communication includes real photographs of items and large real photos of locations (scene cues). At this time, </a:t>
            </a:r>
            <a:r>
              <a:rPr lang="en-US" sz="1200" b="1" i="1" dirty="0" smtClean="0">
                <a:solidFill>
                  <a:srgbClr val="0070C0"/>
                </a:solidFill>
                <a:latin typeface="Book Antiqua" panose="02040602050305030304" pitchFamily="18" charset="0"/>
              </a:rPr>
              <a:t>Bruce </a:t>
            </a:r>
            <a:r>
              <a:rPr lang="en-US" sz="1200" b="1" i="1" dirty="0">
                <a:solidFill>
                  <a:srgbClr val="0070C0"/>
                </a:solidFill>
                <a:latin typeface="Book Antiqua" panose="02040602050305030304" pitchFamily="18" charset="0"/>
              </a:rPr>
              <a:t>is able to independently request </a:t>
            </a:r>
            <a:r>
              <a:rPr lang="en-US" sz="1200" b="1" i="1" dirty="0" smtClean="0">
                <a:solidFill>
                  <a:srgbClr val="0070C0"/>
                </a:solidFill>
                <a:latin typeface="Book Antiqua" panose="02040602050305030304" pitchFamily="18" charset="0"/>
              </a:rPr>
              <a:t>preferred food </a:t>
            </a:r>
            <a:r>
              <a:rPr lang="en-US" sz="1200" b="1" i="1" dirty="0">
                <a:solidFill>
                  <a:srgbClr val="0070C0"/>
                </a:solidFill>
                <a:latin typeface="Book Antiqua" panose="02040602050305030304" pitchFamily="18" charset="0"/>
              </a:rPr>
              <a:t>items and to go to the bathroom using </a:t>
            </a:r>
            <a:r>
              <a:rPr lang="en-US" sz="1200" b="1" i="1" dirty="0" smtClean="0">
                <a:solidFill>
                  <a:srgbClr val="0070C0"/>
                </a:solidFill>
                <a:latin typeface="Book Antiqua" panose="02040602050305030304" pitchFamily="18" charset="0"/>
              </a:rPr>
              <a:t> </a:t>
            </a:r>
            <a:r>
              <a:rPr lang="en-US" sz="1200" b="1" i="1" dirty="0">
                <a:solidFill>
                  <a:srgbClr val="0070C0"/>
                </a:solidFill>
                <a:latin typeface="Book Antiqua" panose="02040602050305030304" pitchFamily="18" charset="0"/>
              </a:rPr>
              <a:t>Currently, </a:t>
            </a:r>
            <a:r>
              <a:rPr lang="en-US" sz="1200" b="1" i="1" dirty="0" smtClean="0">
                <a:solidFill>
                  <a:srgbClr val="0070C0"/>
                </a:solidFill>
                <a:latin typeface="Book Antiqua" panose="02040602050305030304" pitchFamily="18" charset="0"/>
              </a:rPr>
              <a:t>Bruce </a:t>
            </a:r>
            <a:r>
              <a:rPr lang="en-US" sz="1200" b="1" i="1" dirty="0">
                <a:solidFill>
                  <a:srgbClr val="0070C0"/>
                </a:solidFill>
                <a:latin typeface="Book Antiqua" panose="02040602050305030304" pitchFamily="18" charset="0"/>
              </a:rPr>
              <a:t>is transitioning </a:t>
            </a:r>
            <a:r>
              <a:rPr lang="en-US" sz="1200" b="1" i="1" dirty="0" smtClean="0">
                <a:solidFill>
                  <a:srgbClr val="0070C0"/>
                </a:solidFill>
                <a:latin typeface="Book Antiqua" panose="02040602050305030304" pitchFamily="18" charset="0"/>
              </a:rPr>
              <a:t>throughout his daily routine with </a:t>
            </a:r>
            <a:r>
              <a:rPr lang="en-US" sz="1200" b="1" i="1" dirty="0">
                <a:solidFill>
                  <a:srgbClr val="0070C0"/>
                </a:solidFill>
                <a:latin typeface="Book Antiqua" panose="02040602050305030304" pitchFamily="18" charset="0"/>
              </a:rPr>
              <a:t>minimum to moderate gestural and partial physical prompting. </a:t>
            </a:r>
            <a:r>
              <a:rPr lang="en-US" sz="1200" b="1" i="1" dirty="0" smtClean="0">
                <a:solidFill>
                  <a:srgbClr val="0070C0"/>
                </a:solidFill>
                <a:latin typeface="Book Antiqua" panose="02040602050305030304" pitchFamily="18" charset="0"/>
              </a:rPr>
              <a:t>Bruce </a:t>
            </a:r>
            <a:r>
              <a:rPr lang="en-US" sz="1200" b="1" i="1" dirty="0">
                <a:solidFill>
                  <a:srgbClr val="0070C0"/>
                </a:solidFill>
                <a:latin typeface="Book Antiqua" panose="02040602050305030304" pitchFamily="18" charset="0"/>
              </a:rPr>
              <a:t>benefits from a second staff member being present each day during speech sessions in order to maintain safety during his activities and transitions and to allow for greater focus on communication and learning</a:t>
            </a:r>
            <a:r>
              <a:rPr lang="en-US" sz="1200" b="1" i="1" dirty="0" smtClean="0">
                <a:solidFill>
                  <a:srgbClr val="0070C0"/>
                </a:solidFill>
                <a:latin typeface="Book Antiqua" panose="02040602050305030304" pitchFamily="18" charset="0"/>
              </a:rPr>
              <a:t>.</a:t>
            </a:r>
            <a:endParaRPr lang="en-US" sz="1200" b="1" i="1" dirty="0">
              <a:solidFill>
                <a:srgbClr val="0070C0"/>
              </a:solidFill>
              <a:latin typeface="Book Antiqua" panose="02040602050305030304" pitchFamily="18" charset="0"/>
            </a:endParaRPr>
          </a:p>
          <a:p>
            <a:pPr marL="0" indent="0">
              <a:buNone/>
            </a:pPr>
            <a:endParaRPr lang="en-US" sz="900" dirty="0">
              <a:latin typeface="Book Antiqua" panose="02040602050305030304" pitchFamily="18" charset="0"/>
            </a:endParaRPr>
          </a:p>
          <a:p>
            <a:r>
              <a:rPr lang="en-US" sz="900" b="1" u="sng" dirty="0" smtClean="0">
                <a:latin typeface="Book Antiqua" panose="02040602050305030304" pitchFamily="18" charset="0"/>
              </a:rPr>
              <a:t>Protesting </a:t>
            </a:r>
            <a:r>
              <a:rPr lang="en-US" sz="900" b="1" u="sng" dirty="0">
                <a:latin typeface="Book Antiqua" panose="02040602050305030304" pitchFamily="18" charset="0"/>
              </a:rPr>
              <a:t>and Refusal </a:t>
            </a:r>
            <a:r>
              <a:rPr lang="en-US" sz="900" dirty="0" smtClean="0">
                <a:latin typeface="Book Antiqua" panose="02040602050305030304" pitchFamily="18" charset="0"/>
              </a:rPr>
              <a:t>-Bruce </a:t>
            </a:r>
            <a:r>
              <a:rPr lang="en-US" sz="900" dirty="0">
                <a:latin typeface="Book Antiqua" panose="02040602050305030304" pitchFamily="18" charset="0"/>
              </a:rPr>
              <a:t>removes himself or pushes objects away to protest an </a:t>
            </a:r>
            <a:r>
              <a:rPr lang="en-US" sz="900" dirty="0" smtClean="0">
                <a:latin typeface="Book Antiqua" panose="02040602050305030304" pitchFamily="18" charset="0"/>
              </a:rPr>
              <a:t>non-preferred activity</a:t>
            </a:r>
            <a:r>
              <a:rPr lang="en-US" sz="900" dirty="0">
                <a:latin typeface="Book Antiqua" panose="02040602050305030304" pitchFamily="18" charset="0"/>
              </a:rPr>
              <a:t>. </a:t>
            </a:r>
            <a:endParaRPr lang="en-US" sz="900" dirty="0" smtClean="0">
              <a:latin typeface="Book Antiqua" panose="02040602050305030304" pitchFamily="18" charset="0"/>
            </a:endParaRPr>
          </a:p>
          <a:p>
            <a:pPr marL="0" indent="0">
              <a:buNone/>
            </a:pPr>
            <a:endParaRPr lang="en-US" sz="900" dirty="0">
              <a:latin typeface="Book Antiqua" panose="02040602050305030304" pitchFamily="18" charset="0"/>
            </a:endParaRPr>
          </a:p>
          <a:p>
            <a:r>
              <a:rPr lang="en-US" sz="900" b="1" dirty="0" smtClean="0">
                <a:latin typeface="Book Antiqua" panose="02040602050305030304" pitchFamily="18" charset="0"/>
              </a:rPr>
              <a:t> </a:t>
            </a:r>
            <a:r>
              <a:rPr lang="en-US" sz="900" b="1" u="sng" dirty="0">
                <a:latin typeface="Book Antiqua" panose="02040602050305030304" pitchFamily="18" charset="0"/>
              </a:rPr>
              <a:t>Organizing and </a:t>
            </a:r>
            <a:r>
              <a:rPr lang="en-US" sz="900" b="1" u="sng" dirty="0" smtClean="0">
                <a:latin typeface="Book Antiqua" panose="02040602050305030304" pitchFamily="18" charset="0"/>
              </a:rPr>
              <a:t>Transitions- </a:t>
            </a:r>
            <a:r>
              <a:rPr lang="en-US" sz="900" dirty="0">
                <a:latin typeface="Book Antiqua" panose="02040602050305030304" pitchFamily="18" charset="0"/>
              </a:rPr>
              <a:t>During transitions, </a:t>
            </a:r>
            <a:r>
              <a:rPr lang="en-US" sz="900" dirty="0" smtClean="0">
                <a:latin typeface="Book Antiqua" panose="02040602050305030304" pitchFamily="18" charset="0"/>
              </a:rPr>
              <a:t>Bruce </a:t>
            </a:r>
            <a:r>
              <a:rPr lang="en-US" sz="900" dirty="0">
                <a:latin typeface="Book Antiqua" panose="02040602050305030304" pitchFamily="18" charset="0"/>
              </a:rPr>
              <a:t>is exposed to real photographs of locations (scene cues). When shown a scene cue, </a:t>
            </a:r>
            <a:r>
              <a:rPr lang="en-US" sz="900" dirty="0" smtClean="0">
                <a:latin typeface="Book Antiqua" panose="02040602050305030304" pitchFamily="18" charset="0"/>
              </a:rPr>
              <a:t>Bruce </a:t>
            </a:r>
            <a:r>
              <a:rPr lang="en-US" sz="900" dirty="0">
                <a:latin typeface="Book Antiqua" panose="02040602050305030304" pitchFamily="18" charset="0"/>
              </a:rPr>
              <a:t>benefits from minimum to moderate cuing to transition to the location represented in the photograph. </a:t>
            </a:r>
            <a:r>
              <a:rPr lang="en-US" sz="900" dirty="0" smtClean="0">
                <a:latin typeface="Book Antiqua" panose="02040602050305030304" pitchFamily="18" charset="0"/>
              </a:rPr>
              <a:t>Bruce’s </a:t>
            </a:r>
            <a:r>
              <a:rPr lang="en-US" sz="900" dirty="0">
                <a:latin typeface="Book Antiqua" panose="02040602050305030304" pitchFamily="18" charset="0"/>
              </a:rPr>
              <a:t>day is organized using real photos of items and activities that are relevant to his day</a:t>
            </a:r>
            <a:r>
              <a:rPr lang="en-US" sz="900" dirty="0" smtClean="0">
                <a:latin typeface="Book Antiqua" panose="02040602050305030304" pitchFamily="18" charset="0"/>
              </a:rPr>
              <a:t>.</a:t>
            </a:r>
            <a:endParaRPr lang="en-US" sz="900" dirty="0">
              <a:latin typeface="Book Antiqua" panose="02040602050305030304" pitchFamily="18" charset="0"/>
            </a:endParaRPr>
          </a:p>
          <a:p>
            <a:endParaRPr lang="en-US" sz="900" dirty="0">
              <a:latin typeface="Book Antiqua" panose="02040602050305030304" pitchFamily="18" charset="0"/>
            </a:endParaRPr>
          </a:p>
          <a:p>
            <a:r>
              <a:rPr lang="en-US" sz="900" dirty="0" smtClean="0">
                <a:latin typeface="Book Antiqua" panose="02040602050305030304" pitchFamily="18" charset="0"/>
              </a:rPr>
              <a:t> </a:t>
            </a:r>
            <a:r>
              <a:rPr lang="en-US" sz="900" b="1" u="sng" dirty="0">
                <a:latin typeface="Book Antiqua" panose="02040602050305030304" pitchFamily="18" charset="0"/>
              </a:rPr>
              <a:t>Requests</a:t>
            </a:r>
            <a:r>
              <a:rPr lang="en-US" sz="900" dirty="0">
                <a:latin typeface="Book Antiqua" panose="02040602050305030304" pitchFamily="18" charset="0"/>
              </a:rPr>
              <a:t> </a:t>
            </a:r>
            <a:r>
              <a:rPr lang="en-US" sz="900" dirty="0" smtClean="0">
                <a:latin typeface="Book Antiqua" panose="02040602050305030304" pitchFamily="18" charset="0"/>
              </a:rPr>
              <a:t>- Bruce </a:t>
            </a:r>
            <a:r>
              <a:rPr lang="en-US" sz="900" dirty="0">
                <a:latin typeface="Book Antiqua" panose="02040602050305030304" pitchFamily="18" charset="0"/>
              </a:rPr>
              <a:t>uses total communication (pictures, </a:t>
            </a:r>
            <a:r>
              <a:rPr lang="en-US" sz="900" dirty="0" smtClean="0">
                <a:latin typeface="Book Antiqua" panose="02040602050305030304" pitchFamily="18" charset="0"/>
              </a:rPr>
              <a:t>gestures, physical manipulation) </a:t>
            </a:r>
            <a:r>
              <a:rPr lang="en-US" sz="900" dirty="0">
                <a:latin typeface="Book Antiqua" panose="02040602050305030304" pitchFamily="18" charset="0"/>
              </a:rPr>
              <a:t>to request food, drinks, bathroom, preferred objects, and </a:t>
            </a:r>
            <a:r>
              <a:rPr lang="en-US" sz="900" dirty="0" smtClean="0">
                <a:latin typeface="Book Antiqua" panose="02040602050305030304" pitchFamily="18" charset="0"/>
              </a:rPr>
              <a:t>access to preferred locations(e.g</a:t>
            </a:r>
            <a:r>
              <a:rPr lang="en-US" sz="900" dirty="0">
                <a:latin typeface="Book Antiqua" panose="02040602050305030304" pitchFamily="18" charset="0"/>
              </a:rPr>
              <a:t>. sensory room).</a:t>
            </a:r>
          </a:p>
          <a:p>
            <a:pPr marL="0" indent="0">
              <a:buNone/>
            </a:pPr>
            <a:endParaRPr lang="en-US" sz="900" dirty="0">
              <a:latin typeface="Book Antiqua" panose="02040602050305030304" pitchFamily="18" charset="0"/>
            </a:endParaRPr>
          </a:p>
          <a:p>
            <a:r>
              <a:rPr lang="en-US" sz="900" b="1" u="sng" dirty="0" smtClean="0">
                <a:latin typeface="Book Antiqua" panose="02040602050305030304" pitchFamily="18" charset="0"/>
              </a:rPr>
              <a:t>Directives-</a:t>
            </a:r>
            <a:r>
              <a:rPr lang="en-US" sz="900" dirty="0" smtClean="0">
                <a:latin typeface="Book Antiqua" panose="02040602050305030304" pitchFamily="18" charset="0"/>
              </a:rPr>
              <a:t>Bruce </a:t>
            </a:r>
            <a:r>
              <a:rPr lang="en-US" sz="900" dirty="0">
                <a:latin typeface="Book Antiqua" panose="02040602050305030304" pitchFamily="18" charset="0"/>
              </a:rPr>
              <a:t>is able  to follow one-step routine </a:t>
            </a:r>
            <a:r>
              <a:rPr lang="en-US" sz="900" dirty="0" smtClean="0">
                <a:latin typeface="Book Antiqua" panose="02040602050305030304" pitchFamily="18" charset="0"/>
              </a:rPr>
              <a:t>directives independently when actively participating in a session. At times, he benefits from minimum </a:t>
            </a:r>
            <a:r>
              <a:rPr lang="en-US" sz="900" dirty="0">
                <a:latin typeface="Book Antiqua" panose="02040602050305030304" pitchFamily="18" charset="0"/>
              </a:rPr>
              <a:t>to moderate cueing to follow simple routine tasks. He is able to follow simple routine based directions when given contextual or visual cues (e.g. stand up, sit down, pick it up, put it down). </a:t>
            </a:r>
          </a:p>
          <a:p>
            <a:pPr marL="0" indent="0">
              <a:buNone/>
            </a:pPr>
            <a:endParaRPr lang="en-US" sz="900" dirty="0">
              <a:latin typeface="Book Antiqua" panose="02040602050305030304" pitchFamily="18" charset="0"/>
            </a:endParaRPr>
          </a:p>
          <a:p>
            <a:r>
              <a:rPr lang="en-US" sz="900" b="1" u="sng" dirty="0" smtClean="0">
                <a:latin typeface="Book Antiqua" panose="02040602050305030304" pitchFamily="18" charset="0"/>
              </a:rPr>
              <a:t>Comments </a:t>
            </a:r>
            <a:r>
              <a:rPr lang="en-US" sz="900" dirty="0" smtClean="0">
                <a:latin typeface="Book Antiqua" panose="02040602050305030304" pitchFamily="18" charset="0"/>
              </a:rPr>
              <a:t>– He does not currently use expressive comments at this time. Bruce uses </a:t>
            </a:r>
            <a:r>
              <a:rPr lang="en-US" sz="900" dirty="0">
                <a:latin typeface="Book Antiqua" panose="02040602050305030304" pitchFamily="18" charset="0"/>
              </a:rPr>
              <a:t>vocalizations communicatively while sitting with peers or staff or while playing.</a:t>
            </a:r>
          </a:p>
          <a:p>
            <a:pPr marL="0" indent="0">
              <a:buNone/>
            </a:pPr>
            <a:endParaRPr lang="en-US" sz="900" dirty="0">
              <a:latin typeface="Book Antiqua" panose="02040602050305030304" pitchFamily="18" charset="0"/>
            </a:endParaRPr>
          </a:p>
          <a:p>
            <a:r>
              <a:rPr lang="en-US" sz="900" b="1" u="sng" dirty="0" smtClean="0">
                <a:latin typeface="Book Antiqua" panose="02040602050305030304" pitchFamily="18" charset="0"/>
              </a:rPr>
              <a:t>Questions</a:t>
            </a:r>
            <a:r>
              <a:rPr lang="en-US" sz="900" dirty="0" smtClean="0">
                <a:latin typeface="Book Antiqua" panose="02040602050305030304" pitchFamily="18" charset="0"/>
              </a:rPr>
              <a:t> </a:t>
            </a:r>
            <a:r>
              <a:rPr lang="en-US" sz="900" dirty="0" smtClean="0">
                <a:latin typeface="Book Antiqua" panose="02040602050305030304" pitchFamily="18" charset="0"/>
              </a:rPr>
              <a:t>– Bruce does </a:t>
            </a:r>
            <a:r>
              <a:rPr lang="en-US" sz="900" dirty="0">
                <a:latin typeface="Book Antiqua" panose="02040602050305030304" pitchFamily="18" charset="0"/>
              </a:rPr>
              <a:t>not ask questions at this time and requires prompting to respond to questions regarding what he would like to earn. </a:t>
            </a:r>
          </a:p>
          <a:p>
            <a:endParaRPr lang="en-US" sz="900" b="1" u="sng" dirty="0">
              <a:latin typeface="Book Antiqua" panose="02040602050305030304" pitchFamily="18" charset="0"/>
            </a:endParaRPr>
          </a:p>
          <a:p>
            <a:r>
              <a:rPr lang="en-US" sz="900" b="1" u="sng" dirty="0">
                <a:latin typeface="Book Antiqua" panose="02040602050305030304" pitchFamily="18" charset="0"/>
              </a:rPr>
              <a:t> </a:t>
            </a:r>
            <a:r>
              <a:rPr lang="en-US" sz="900" b="1" u="sng" dirty="0" smtClean="0">
                <a:latin typeface="Book Antiqua" panose="02040602050305030304" pitchFamily="18" charset="0"/>
              </a:rPr>
              <a:t>Social </a:t>
            </a:r>
            <a:r>
              <a:rPr lang="en-US" sz="900" b="1" u="sng" dirty="0">
                <a:latin typeface="Book Antiqua" panose="02040602050305030304" pitchFamily="18" charset="0"/>
              </a:rPr>
              <a:t>Pragmatics </a:t>
            </a:r>
            <a:r>
              <a:rPr lang="en-US" sz="900" dirty="0" smtClean="0">
                <a:latin typeface="Book Antiqua" panose="02040602050305030304" pitchFamily="18" charset="0"/>
              </a:rPr>
              <a:t>-Bruce </a:t>
            </a:r>
            <a:r>
              <a:rPr lang="en-US" sz="900" dirty="0">
                <a:latin typeface="Book Antiqua" panose="02040602050305030304" pitchFamily="18" charset="0"/>
              </a:rPr>
              <a:t>establishes interaction by using gestures paired with facial expressions, </a:t>
            </a:r>
            <a:r>
              <a:rPr lang="en-US" sz="900" dirty="0" smtClean="0">
                <a:latin typeface="Book Antiqua" panose="02040602050305030304" pitchFamily="18" charset="0"/>
              </a:rPr>
              <a:t>vocalizations, </a:t>
            </a:r>
            <a:r>
              <a:rPr lang="en-US" sz="900" dirty="0">
                <a:latin typeface="Book Antiqua" panose="02040602050305030304" pitchFamily="18" charset="0"/>
              </a:rPr>
              <a:t>eye gaze, </a:t>
            </a:r>
            <a:r>
              <a:rPr lang="en-US" sz="900" dirty="0" smtClean="0">
                <a:latin typeface="Book Antiqua" panose="02040602050305030304" pitchFamily="18" charset="0"/>
              </a:rPr>
              <a:t> or physically manipulating his environment. Bruce </a:t>
            </a:r>
            <a:r>
              <a:rPr lang="en-US" sz="900" dirty="0">
                <a:latin typeface="Book Antiqua" panose="02040602050305030304" pitchFamily="18" charset="0"/>
              </a:rPr>
              <a:t>has been observed holding staff members hands to show affection. With gestural prompts, </a:t>
            </a:r>
            <a:r>
              <a:rPr lang="en-US" sz="900" dirty="0" smtClean="0">
                <a:latin typeface="Book Antiqua" panose="02040602050305030304" pitchFamily="18" charset="0"/>
              </a:rPr>
              <a:t>Bruce </a:t>
            </a:r>
            <a:r>
              <a:rPr lang="en-US" sz="900" dirty="0">
                <a:latin typeface="Book Antiqua" panose="02040602050305030304" pitchFamily="18" charset="0"/>
              </a:rPr>
              <a:t>uses picture symbols to interact with his peers during classroom group. </a:t>
            </a:r>
            <a:r>
              <a:rPr lang="en-US" sz="900" dirty="0" smtClean="0">
                <a:latin typeface="Book Antiqua" panose="02040602050305030304" pitchFamily="18" charset="0"/>
              </a:rPr>
              <a:t>Bruce </a:t>
            </a:r>
            <a:r>
              <a:rPr lang="en-US" sz="900" dirty="0">
                <a:latin typeface="Book Antiqua" panose="02040602050305030304" pitchFamily="18" charset="0"/>
              </a:rPr>
              <a:t>will wave to peers </a:t>
            </a:r>
            <a:r>
              <a:rPr lang="en-US" sz="900" dirty="0" smtClean="0">
                <a:latin typeface="Book Antiqua" panose="02040602050305030304" pitchFamily="18" charset="0"/>
              </a:rPr>
              <a:t>when provided a model</a:t>
            </a:r>
            <a:r>
              <a:rPr lang="en-US" sz="900" dirty="0">
                <a:latin typeface="Book Antiqua" panose="02040602050305030304" pitchFamily="18" charset="0"/>
              </a:rPr>
              <a:t>. During social groups </a:t>
            </a:r>
            <a:r>
              <a:rPr lang="en-US" sz="900" dirty="0" smtClean="0">
                <a:latin typeface="Book Antiqua" panose="02040602050305030304" pitchFamily="18" charset="0"/>
              </a:rPr>
              <a:t>Bruce </a:t>
            </a:r>
            <a:r>
              <a:rPr lang="en-US" sz="900" dirty="0">
                <a:latin typeface="Book Antiqua" panose="02040602050305030304" pitchFamily="18" charset="0"/>
              </a:rPr>
              <a:t>has been improving his eye contact when giving a greeting or farewell to others. </a:t>
            </a:r>
          </a:p>
          <a:p>
            <a:endParaRPr lang="en-US" sz="900" dirty="0">
              <a:latin typeface="Book Antiqua" panose="02040602050305030304" pitchFamily="18" charset="0"/>
            </a:endParaRPr>
          </a:p>
        </p:txBody>
      </p:sp>
    </p:spTree>
    <p:extLst>
      <p:ext uri="{BB962C8B-B14F-4D97-AF65-F5344CB8AC3E}">
        <p14:creationId xmlns:p14="http://schemas.microsoft.com/office/powerpoint/2010/main" val="665364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a:solidFill>
                  <a:schemeClr val="accent1">
                    <a:lumMod val="50000"/>
                  </a:schemeClr>
                </a:solidFill>
                <a:latin typeface="Book Antiqua" panose="02040602050305030304" pitchFamily="18" charset="0"/>
              </a:rPr>
              <a:t>Assessment Results</a:t>
            </a:r>
            <a:endParaRPr lang="en-US" dirty="0"/>
          </a:p>
        </p:txBody>
      </p:sp>
      <p:sp>
        <p:nvSpPr>
          <p:cNvPr id="3" name="Content Placeholder 2"/>
          <p:cNvSpPr>
            <a:spLocks noGrp="1"/>
          </p:cNvSpPr>
          <p:nvPr>
            <p:ph idx="1"/>
          </p:nvPr>
        </p:nvSpPr>
        <p:spPr/>
        <p:txBody>
          <a:bodyPr/>
          <a:lstStyle/>
          <a:p>
            <a:r>
              <a:rPr lang="en-US" sz="2800" b="1" dirty="0">
                <a:solidFill>
                  <a:srgbClr val="7030A0"/>
                </a:solidFill>
                <a:latin typeface="Book Antiqua" panose="02040602050305030304" pitchFamily="18" charset="0"/>
              </a:rPr>
              <a:t>VRA-</a:t>
            </a:r>
            <a:r>
              <a:rPr lang="en-US" sz="2800" dirty="0">
                <a:solidFill>
                  <a:srgbClr val="7030A0"/>
                </a:solidFill>
                <a:latin typeface="Book Antiqua" panose="02040602050305030304" pitchFamily="18" charset="0"/>
              </a:rPr>
              <a:t> </a:t>
            </a:r>
            <a:r>
              <a:rPr lang="en-US" sz="2400" dirty="0" smtClean="0">
                <a:latin typeface="Book Antiqua" panose="02040602050305030304" pitchFamily="18" charset="0"/>
              </a:rPr>
              <a:t>*Bruce benefits </a:t>
            </a:r>
            <a:r>
              <a:rPr lang="en-US" sz="2400" dirty="0">
                <a:latin typeface="Book Antiqua" panose="02040602050305030304" pitchFamily="18" charset="0"/>
              </a:rPr>
              <a:t>from the use of real photographs </a:t>
            </a:r>
          </a:p>
          <a:p>
            <a:endParaRPr lang="en-US" sz="2400" dirty="0">
              <a:latin typeface="Book Antiqua" panose="02040602050305030304" pitchFamily="18" charset="0"/>
            </a:endParaRPr>
          </a:p>
          <a:p>
            <a:pPr marL="0" indent="0">
              <a:buNone/>
            </a:pPr>
            <a:endParaRPr lang="en-US" sz="2400" dirty="0">
              <a:latin typeface="Book Antiqua" panose="02040602050305030304" pitchFamily="18" charset="0"/>
            </a:endParaRPr>
          </a:p>
          <a:p>
            <a:r>
              <a:rPr lang="en-US" sz="2800" b="1" dirty="0">
                <a:solidFill>
                  <a:srgbClr val="7030A0"/>
                </a:solidFill>
                <a:latin typeface="Book Antiqua" panose="02040602050305030304" pitchFamily="18" charset="0"/>
              </a:rPr>
              <a:t>PACE-</a:t>
            </a:r>
            <a:r>
              <a:rPr lang="en-US" sz="2800" dirty="0">
                <a:latin typeface="Book Antiqua" panose="02040602050305030304" pitchFamily="18" charset="0"/>
              </a:rPr>
              <a:t>  </a:t>
            </a:r>
            <a:r>
              <a:rPr lang="en-US" sz="2400" dirty="0" smtClean="0">
                <a:latin typeface="Book Antiqua" panose="02040602050305030304" pitchFamily="18" charset="0"/>
              </a:rPr>
              <a:t>*Bruce benefits </a:t>
            </a:r>
            <a:r>
              <a:rPr lang="en-US" sz="2400" dirty="0">
                <a:latin typeface="Book Antiqua" panose="02040602050305030304" pitchFamily="18" charset="0"/>
              </a:rPr>
              <a:t>from the use of dynamic and static scene cues in order to supplement his shortcomings with verbal prompts alone </a:t>
            </a: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1200" dirty="0">
              <a:latin typeface="Book Antiqua" panose="02040602050305030304" pitchFamily="18" charset="0"/>
            </a:endParaRPr>
          </a:p>
          <a:p>
            <a:pPr marL="0" indent="0">
              <a:buNone/>
            </a:pPr>
            <a:r>
              <a:rPr lang="en-US" sz="1200" dirty="0">
                <a:latin typeface="Book Antiqua" panose="02040602050305030304" pitchFamily="18" charset="0"/>
              </a:rPr>
              <a:t>*student required adaptations and accommodations during </a:t>
            </a:r>
            <a:r>
              <a:rPr lang="en-US" sz="1200" dirty="0" smtClean="0">
                <a:latin typeface="Book Antiqua" panose="02040602050305030304" pitchFamily="18" charset="0"/>
              </a:rPr>
              <a:t>assessment </a:t>
            </a:r>
            <a:endParaRPr lang="en-US" sz="2400" dirty="0">
              <a:latin typeface="Book Antiqua" panose="02040602050305030304" pitchFamily="18" charset="0"/>
            </a:endParaRPr>
          </a:p>
        </p:txBody>
      </p:sp>
    </p:spTree>
    <p:extLst>
      <p:ext uri="{BB962C8B-B14F-4D97-AF65-F5344CB8AC3E}">
        <p14:creationId xmlns:p14="http://schemas.microsoft.com/office/powerpoint/2010/main" val="4166905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555716"/>
            <a:ext cx="9075420" cy="1143000"/>
          </a:xfrm>
        </p:spPr>
        <p:txBody>
          <a:bodyPr>
            <a:normAutofit/>
          </a:bodyPr>
          <a:lstStyle/>
          <a:p>
            <a:r>
              <a:rPr lang="en-US" sz="3600" dirty="0" smtClean="0">
                <a:latin typeface="Arial" charset="0"/>
              </a:rPr>
              <a:t>“Spectrum” of the Visual Immersion System</a:t>
            </a:r>
            <a:endParaRPr lang="en-US" sz="3600" dirty="0">
              <a:solidFill>
                <a:schemeClr val="tx1"/>
              </a:solidFill>
              <a:latin typeface="Arial" charset="0"/>
            </a:endParaRPr>
          </a:p>
        </p:txBody>
      </p:sp>
      <p:pic>
        <p:nvPicPr>
          <p:cNvPr id="118786" name="Picture 2" descr="C:\Users\smithk\AppData\Local\Microsoft\Windows\Temporary Internet Files\Content.Outlook\LB5C3SJ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 y="1371599"/>
            <a:ext cx="9144000" cy="3247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624485"/>
            <a:ext cx="1828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Real objects</a:t>
            </a:r>
          </a:p>
          <a:p>
            <a:pPr marL="285750" indent="-285750">
              <a:buFont typeface="Arial" panose="020B0604020202020204" pitchFamily="34" charset="0"/>
              <a:buChar char="•"/>
            </a:pPr>
            <a:r>
              <a:rPr lang="en-US" dirty="0" smtClean="0"/>
              <a:t>Dynamic cues (i.e., videos)</a:t>
            </a:r>
          </a:p>
        </p:txBody>
      </p:sp>
      <p:sp>
        <p:nvSpPr>
          <p:cNvPr id="5" name="TextBox 4"/>
          <p:cNvSpPr txBox="1"/>
          <p:nvPr/>
        </p:nvSpPr>
        <p:spPr>
          <a:xfrm>
            <a:off x="2133600" y="4624485"/>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t>
            </a:r>
            <a:r>
              <a:rPr lang="en-US" dirty="0" smtClean="0"/>
              <a:t>hotographs and symbols combined</a:t>
            </a:r>
          </a:p>
          <a:p>
            <a:pPr marL="285750" indent="-285750">
              <a:buFont typeface="Arial" panose="020B0604020202020204" pitchFamily="34" charset="0"/>
              <a:buChar char="•"/>
            </a:pPr>
            <a:r>
              <a:rPr lang="en-US" dirty="0" smtClean="0"/>
              <a:t>Static cues</a:t>
            </a:r>
            <a:endParaRPr lang="en-US" dirty="0"/>
          </a:p>
        </p:txBody>
      </p:sp>
      <p:sp>
        <p:nvSpPr>
          <p:cNvPr id="6" name="TextBox 5"/>
          <p:cNvSpPr txBox="1"/>
          <p:nvPr/>
        </p:nvSpPr>
        <p:spPr>
          <a:xfrm>
            <a:off x="4572000" y="4624485"/>
            <a:ext cx="2209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Symbols</a:t>
            </a:r>
            <a:endParaRPr lang="en-US" dirty="0"/>
          </a:p>
        </p:txBody>
      </p:sp>
      <p:sp>
        <p:nvSpPr>
          <p:cNvPr id="7" name="Oval 6"/>
          <p:cNvSpPr/>
          <p:nvPr/>
        </p:nvSpPr>
        <p:spPr bwMode="auto">
          <a:xfrm>
            <a:off x="1600200" y="1143000"/>
            <a:ext cx="2819400" cy="1295399"/>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6497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97" y="701298"/>
            <a:ext cx="7543799" cy="585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524000" y="1219200"/>
            <a:ext cx="2888496" cy="5638800"/>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80229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bwMode="auto">
          <a:xfrm flipV="1">
            <a:off x="2895600" y="5543550"/>
            <a:ext cx="2133600" cy="381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599"/>
            <a:ext cx="1371600" cy="604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V="1">
            <a:off x="2909807" y="2593383"/>
            <a:ext cx="2133600" cy="381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2" descr="C:\Users\williamsla\Pictures\2019-03-07 ipad 148 March 2019\ipad 148 March 2019 0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834" y="454617"/>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illiamsla\Pictures\2019-03-07 ipad 148 March 2019\ipad 148 March 2019 0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162402"/>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williamsla\Pictures\2019-03-07 ipad 148 March 2019\ipad 148 March 2019 086.JPG">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1471" y="1981200"/>
            <a:ext cx="2833176" cy="21248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874" y="609598"/>
            <a:ext cx="1461407" cy="604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304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solidFill>
                  <a:schemeClr val="accent1">
                    <a:lumMod val="50000"/>
                  </a:schemeClr>
                </a:solidFill>
                <a:latin typeface="Book Antiqua" panose="02040602050305030304" pitchFamily="18" charset="0"/>
              </a:rPr>
              <a:t>Case Example </a:t>
            </a:r>
            <a:r>
              <a:rPr lang="en-US" dirty="0" smtClean="0">
                <a:solidFill>
                  <a:schemeClr val="accent1">
                    <a:lumMod val="50000"/>
                  </a:schemeClr>
                </a:solidFill>
                <a:latin typeface="Book Antiqua" panose="02040602050305030304" pitchFamily="18" charset="0"/>
              </a:rPr>
              <a:t>#3</a:t>
            </a:r>
            <a:br>
              <a:rPr lang="en-US" dirty="0" smtClean="0">
                <a:solidFill>
                  <a:schemeClr val="accent1">
                    <a:lumMod val="50000"/>
                  </a:schemeClr>
                </a:solidFill>
                <a:latin typeface="Book Antiqua" panose="02040602050305030304" pitchFamily="18" charset="0"/>
              </a:rPr>
            </a:br>
            <a:r>
              <a:rPr lang="en-US" dirty="0" smtClean="0">
                <a:solidFill>
                  <a:schemeClr val="accent1">
                    <a:lumMod val="50000"/>
                  </a:schemeClr>
                </a:solidFill>
                <a:latin typeface="Book Antiqua" panose="02040602050305030304" pitchFamily="18" charset="0"/>
              </a:rPr>
              <a:t>Meet Walter</a:t>
            </a:r>
            <a:endParaRPr lang="en-US" dirty="0"/>
          </a:p>
        </p:txBody>
      </p:sp>
      <p:sp>
        <p:nvSpPr>
          <p:cNvPr id="3" name="Content Placeholder 2"/>
          <p:cNvSpPr txBox="1">
            <a:spLocks/>
          </p:cNvSpPr>
          <p:nvPr/>
        </p:nvSpPr>
        <p:spPr>
          <a:xfrm>
            <a:off x="457200" y="1524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1400" b="1" i="1" kern="0" dirty="0" smtClean="0">
                <a:solidFill>
                  <a:srgbClr val="0070C0"/>
                </a:solidFill>
                <a:latin typeface="Book Antiqua" panose="02040602050305030304" pitchFamily="18" charset="0"/>
              </a:rPr>
              <a:t>Walter is a multimodal communicator who primarily communicates through his </a:t>
            </a:r>
            <a:r>
              <a:rPr lang="en-US" sz="1400" b="1" i="1" kern="0" dirty="0" err="1" smtClean="0">
                <a:solidFill>
                  <a:srgbClr val="0070C0"/>
                </a:solidFill>
                <a:latin typeface="Book Antiqua" panose="02040602050305030304" pitchFamily="18" charset="0"/>
              </a:rPr>
              <a:t>ipad</a:t>
            </a:r>
            <a:r>
              <a:rPr lang="en-US" sz="1400" b="1" i="1" kern="0" dirty="0" smtClean="0">
                <a:solidFill>
                  <a:srgbClr val="0070C0"/>
                </a:solidFill>
                <a:latin typeface="Book Antiqua" panose="02040602050305030304" pitchFamily="18" charset="0"/>
              </a:rPr>
              <a:t> with the application Touch Chat.  He also knows limited sign language and uses gestures as well.</a:t>
            </a:r>
          </a:p>
          <a:p>
            <a:endParaRPr lang="en-US" sz="900" b="1" u="sng" dirty="0" smtClean="0"/>
          </a:p>
          <a:p>
            <a:r>
              <a:rPr lang="en-US" sz="900" b="1" u="sng" dirty="0" smtClean="0">
                <a:latin typeface="Book Antiqua" panose="02040602050305030304" pitchFamily="18" charset="0"/>
              </a:rPr>
              <a:t>Directives</a:t>
            </a:r>
            <a:r>
              <a:rPr lang="en-US" sz="900" b="1" u="sng" dirty="0">
                <a:latin typeface="Book Antiqua" panose="02040602050305030304" pitchFamily="18" charset="0"/>
              </a:rPr>
              <a:t>:</a:t>
            </a:r>
            <a:r>
              <a:rPr lang="en-US" sz="900" dirty="0">
                <a:latin typeface="Book Antiqua" panose="02040602050305030304" pitchFamily="18" charset="0"/>
              </a:rPr>
              <a:t> </a:t>
            </a:r>
            <a:r>
              <a:rPr lang="en-US" sz="900" dirty="0" smtClean="0">
                <a:latin typeface="Book Antiqua" panose="02040602050305030304" pitchFamily="18" charset="0"/>
              </a:rPr>
              <a:t>Walter </a:t>
            </a:r>
            <a:r>
              <a:rPr lang="en-US" sz="900" dirty="0">
                <a:latin typeface="Book Antiqua" panose="02040602050305030304" pitchFamily="18" charset="0"/>
              </a:rPr>
              <a:t>demonstrates strength in his ability to receptively understand routine directives containing one to three steps (e.g., “Put the iPad on the desk, then sit down in the chair”). When provided with visual supports (e.g., Symbol Stix images), </a:t>
            </a:r>
            <a:r>
              <a:rPr lang="en-US" sz="900" dirty="0" smtClean="0">
                <a:latin typeface="Book Antiqua" panose="02040602050305030304" pitchFamily="18" charset="0"/>
              </a:rPr>
              <a:t>Walter </a:t>
            </a:r>
            <a:r>
              <a:rPr lang="en-US" sz="900" dirty="0">
                <a:latin typeface="Book Antiqua" panose="02040602050305030304" pitchFamily="18" charset="0"/>
              </a:rPr>
              <a:t>is also able to follow novel directives that contain up to three visual language elements per step (with familiar verbs and nouns).  </a:t>
            </a:r>
            <a:endParaRPr lang="en-US" sz="900" dirty="0" smtClean="0">
              <a:latin typeface="Book Antiqua" panose="02040602050305030304" pitchFamily="18" charset="0"/>
            </a:endParaRPr>
          </a:p>
          <a:p>
            <a:r>
              <a:rPr lang="en-US" sz="900" b="1" u="sng" dirty="0" smtClean="0">
                <a:latin typeface="Book Antiqua" panose="02040602050305030304" pitchFamily="18" charset="0"/>
              </a:rPr>
              <a:t>Requests</a:t>
            </a:r>
            <a:r>
              <a:rPr lang="en-US" sz="900" b="1" u="sng" dirty="0">
                <a:latin typeface="Book Antiqua" panose="02040602050305030304" pitchFamily="18" charset="0"/>
              </a:rPr>
              <a:t>:</a:t>
            </a:r>
            <a:r>
              <a:rPr lang="en-US" sz="900" dirty="0">
                <a:latin typeface="Book Antiqua" panose="02040602050305030304" pitchFamily="18" charset="0"/>
              </a:rPr>
              <a:t> </a:t>
            </a:r>
            <a:r>
              <a:rPr lang="en-US" sz="900" dirty="0" smtClean="0">
                <a:latin typeface="Book Antiqua" panose="02040602050305030304" pitchFamily="18" charset="0"/>
              </a:rPr>
              <a:t>Walter </a:t>
            </a:r>
            <a:r>
              <a:rPr lang="en-US" sz="900" dirty="0">
                <a:latin typeface="Book Antiqua" panose="02040602050305030304" pitchFamily="18" charset="0"/>
              </a:rPr>
              <a:t>continues to demonstrate strength in his ability to request reinforcing objects/activities (e.g., the iPad). He typically requests by using vocalizations (e.g., he will approximate the word “iPad”). When provided with a gestural or verbal reminder, </a:t>
            </a:r>
            <a:r>
              <a:rPr lang="en-US" sz="900" dirty="0" smtClean="0">
                <a:latin typeface="Book Antiqua" panose="02040602050305030304" pitchFamily="18" charset="0"/>
              </a:rPr>
              <a:t>Walter </a:t>
            </a:r>
            <a:r>
              <a:rPr lang="en-US" sz="900" dirty="0">
                <a:latin typeface="Book Antiqua" panose="02040602050305030304" pitchFamily="18" charset="0"/>
              </a:rPr>
              <a:t>will request preferred objects using his talker. On his talker, </a:t>
            </a:r>
            <a:r>
              <a:rPr lang="en-US" sz="900" dirty="0" smtClean="0">
                <a:latin typeface="Book Antiqua" panose="02040602050305030304" pitchFamily="18" charset="0"/>
              </a:rPr>
              <a:t>Walter </a:t>
            </a:r>
            <a:r>
              <a:rPr lang="en-US" sz="900" dirty="0">
                <a:latin typeface="Book Antiqua" panose="02040602050305030304" pitchFamily="18" charset="0"/>
              </a:rPr>
              <a:t>will oftentimes use a color modifier plus the object label to indicate what item he wants (e.g., [blue] + [iPad]; [black] + [iPad]). </a:t>
            </a:r>
            <a:r>
              <a:rPr lang="en-US" sz="900" dirty="0" smtClean="0">
                <a:latin typeface="Book Antiqua" panose="02040602050305030304" pitchFamily="18" charset="0"/>
              </a:rPr>
              <a:t> Walter </a:t>
            </a:r>
            <a:r>
              <a:rPr lang="en-US" sz="900" dirty="0">
                <a:latin typeface="Book Antiqua" panose="02040602050305030304" pitchFamily="18" charset="0"/>
              </a:rPr>
              <a:t>is also beginning to request attention from others using "excuse me" and will use modified signs and/or his talker to request "help" when he needs a teacher to input the password to the computer</a:t>
            </a:r>
            <a:r>
              <a:rPr lang="en-US" sz="900" dirty="0" smtClean="0">
                <a:latin typeface="Book Antiqua" panose="02040602050305030304" pitchFamily="18" charset="0"/>
              </a:rPr>
              <a:t>.</a:t>
            </a:r>
            <a:endParaRPr lang="en-US" sz="900" dirty="0">
              <a:latin typeface="Book Antiqua" panose="02040602050305030304" pitchFamily="18" charset="0"/>
            </a:endParaRPr>
          </a:p>
          <a:p>
            <a:r>
              <a:rPr lang="en-US" sz="900" b="1" u="sng" dirty="0">
                <a:latin typeface="Book Antiqua" panose="02040602050305030304" pitchFamily="18" charset="0"/>
              </a:rPr>
              <a:t>Organization/Transitions:</a:t>
            </a:r>
            <a:r>
              <a:rPr lang="en-US" sz="900" dirty="0">
                <a:latin typeface="Book Antiqua" panose="02040602050305030304" pitchFamily="18" charset="0"/>
              </a:rPr>
              <a:t> </a:t>
            </a:r>
            <a:r>
              <a:rPr lang="en-US" sz="900" i="1" dirty="0">
                <a:latin typeface="Book Antiqua" panose="02040602050305030304" pitchFamily="18" charset="0"/>
              </a:rPr>
              <a:t> </a:t>
            </a:r>
            <a:r>
              <a:rPr lang="en-US" sz="900" dirty="0">
                <a:latin typeface="Book Antiqua" panose="02040602050305030304" pitchFamily="18" charset="0"/>
              </a:rPr>
              <a:t>The organization of </a:t>
            </a:r>
            <a:r>
              <a:rPr lang="en-US" sz="900" dirty="0" smtClean="0">
                <a:latin typeface="Book Antiqua" panose="02040602050305030304" pitchFamily="18" charset="0"/>
              </a:rPr>
              <a:t>Walter’s </a:t>
            </a:r>
            <a:r>
              <a:rPr lang="en-US" sz="900" dirty="0">
                <a:latin typeface="Book Antiqua" panose="02040602050305030304" pitchFamily="18" charset="0"/>
              </a:rPr>
              <a:t>day (i.e., his macro schedule) is visually presented to him using both symbolic and real pictures. He places the icon for the current session on his token board as well as the icon for his chosen reinforcement.  When the session is finished, he places the icon in the "all done" column in his binder.  </a:t>
            </a:r>
            <a:r>
              <a:rPr lang="en-US" sz="900" dirty="0" smtClean="0">
                <a:latin typeface="Book Antiqua" panose="02040602050305030304" pitchFamily="18" charset="0"/>
              </a:rPr>
              <a:t> A written </a:t>
            </a:r>
            <a:r>
              <a:rPr lang="en-US" sz="900" dirty="0">
                <a:latin typeface="Book Antiqua" panose="02040602050305030304" pitchFamily="18" charset="0"/>
              </a:rPr>
              <a:t>visual schedule is used to label each activity as well as how many trials </a:t>
            </a:r>
            <a:r>
              <a:rPr lang="en-US" sz="900" dirty="0" smtClean="0">
                <a:latin typeface="Book Antiqua" panose="02040602050305030304" pitchFamily="18" charset="0"/>
              </a:rPr>
              <a:t>Walter </a:t>
            </a:r>
            <a:r>
              <a:rPr lang="en-US" sz="900" dirty="0">
                <a:latin typeface="Book Antiqua" panose="02040602050305030304" pitchFamily="18" charset="0"/>
              </a:rPr>
              <a:t>is expected to complete for that activity.  </a:t>
            </a:r>
            <a:r>
              <a:rPr lang="en-US" sz="900" dirty="0" smtClean="0">
                <a:latin typeface="Book Antiqua" panose="02040602050305030304" pitchFamily="18" charset="0"/>
              </a:rPr>
              <a:t>Walter </a:t>
            </a:r>
            <a:r>
              <a:rPr lang="en-US" sz="900" dirty="0">
                <a:latin typeface="Book Antiqua" panose="02040602050305030304" pitchFamily="18" charset="0"/>
              </a:rPr>
              <a:t>ensures that each trial is marked off as his completes it by pointing.  </a:t>
            </a:r>
            <a:endParaRPr lang="en-US" sz="900" dirty="0" smtClean="0">
              <a:latin typeface="Book Antiqua" panose="02040602050305030304" pitchFamily="18" charset="0"/>
            </a:endParaRPr>
          </a:p>
          <a:p>
            <a:r>
              <a:rPr lang="en-US" sz="900" b="1" u="sng" dirty="0" smtClean="0">
                <a:solidFill>
                  <a:srgbClr val="000000"/>
                </a:solidFill>
                <a:latin typeface="Book Antiqua" panose="02040602050305030304" pitchFamily="18" charset="0"/>
              </a:rPr>
              <a:t>Protests/Refusal</a:t>
            </a:r>
            <a:r>
              <a:rPr lang="en-US" sz="900" b="1" u="sng" dirty="0">
                <a:solidFill>
                  <a:srgbClr val="000000"/>
                </a:solidFill>
                <a:latin typeface="Book Antiqua" panose="02040602050305030304" pitchFamily="18" charset="0"/>
              </a:rPr>
              <a:t>:</a:t>
            </a:r>
            <a:r>
              <a:rPr lang="en-US" sz="900" b="1" dirty="0">
                <a:solidFill>
                  <a:srgbClr val="000000"/>
                </a:solidFill>
                <a:latin typeface="Book Antiqua" panose="02040602050305030304" pitchFamily="18" charset="0"/>
              </a:rPr>
              <a:t> </a:t>
            </a:r>
            <a:r>
              <a:rPr lang="en-US" sz="900" dirty="0">
                <a:solidFill>
                  <a:srgbClr val="000000"/>
                </a:solidFill>
                <a:latin typeface="Book Antiqua" panose="02040602050305030304" pitchFamily="18" charset="0"/>
              </a:rPr>
              <a:t>Walter’s protests appear to occur most frequently when transitioning off of technology to a less desirable activity (e.g., describing pictures).  This frustration appears to decrease when sessions are highly structured and include high-interest activities (e.g., video modeling, </a:t>
            </a:r>
            <a:r>
              <a:rPr lang="en-US" sz="900" dirty="0" err="1">
                <a:solidFill>
                  <a:srgbClr val="000000"/>
                </a:solidFill>
                <a:latin typeface="Book Antiqua" panose="02040602050305030304" pitchFamily="18" charset="0"/>
              </a:rPr>
              <a:t>Vizzle</a:t>
            </a:r>
            <a:r>
              <a:rPr lang="en-US" sz="900" dirty="0">
                <a:solidFill>
                  <a:srgbClr val="000000"/>
                </a:solidFill>
                <a:latin typeface="Book Antiqua" panose="02040602050305030304" pitchFamily="18" charset="0"/>
              </a:rPr>
              <a:t>). Walter is most successful when provided with a written or visual schedule that contains either a timer or the number of trials that Walter needs to complete before moving to the next activity.  </a:t>
            </a:r>
            <a:endParaRPr lang="en-US" sz="900" b="1" u="sng" dirty="0">
              <a:solidFill>
                <a:srgbClr val="000000"/>
              </a:solidFill>
              <a:latin typeface="Book Antiqua" panose="02040602050305030304" pitchFamily="18" charset="0"/>
            </a:endParaRPr>
          </a:p>
          <a:p>
            <a:pPr lvl="0"/>
            <a:r>
              <a:rPr lang="en-US" sz="900" b="1" u="sng" dirty="0">
                <a:solidFill>
                  <a:srgbClr val="000000"/>
                </a:solidFill>
                <a:latin typeface="Book Antiqua" panose="02040602050305030304" pitchFamily="18" charset="0"/>
              </a:rPr>
              <a:t>Questions  </a:t>
            </a:r>
            <a:r>
              <a:rPr lang="en-US" sz="900" dirty="0">
                <a:solidFill>
                  <a:srgbClr val="000000"/>
                </a:solidFill>
                <a:latin typeface="Book Antiqua" panose="02040602050305030304" pitchFamily="18" charset="0"/>
              </a:rPr>
              <a:t>Walter currently asks questions about unfamiliar objects or activities by gesturing, pointing, or tapping the object or symbol for that activity. Walter has not yet mastered interrogative reversal (i.e., moving the question word to the beginning of a sentence followed by the question contents). He continues to make his intent clear by repeating his method of asking when his question is not answered (e.g., tapping the visual again when a response is not given).  Walter is currently able to answer familiar yes/no questions (e.g., “Do you like to swim?” or “Do you want the iPad?”) by using his talker to indicate “yes” or “no.” His receptive understanding of various WH-questions (e.g., who, what, when, where, why) has been improving throughout the past school year. </a:t>
            </a:r>
            <a:endParaRPr lang="en-US" sz="900" dirty="0" smtClean="0">
              <a:solidFill>
                <a:srgbClr val="000000"/>
              </a:solidFill>
              <a:latin typeface="Book Antiqua" panose="02040602050305030304" pitchFamily="18" charset="0"/>
            </a:endParaRPr>
          </a:p>
          <a:p>
            <a:pPr lvl="0"/>
            <a:r>
              <a:rPr lang="en-US" sz="900" b="1" u="sng" dirty="0">
                <a:solidFill>
                  <a:srgbClr val="000000"/>
                </a:solidFill>
                <a:latin typeface="Book Antiqua" panose="02040602050305030304" pitchFamily="18" charset="0"/>
              </a:rPr>
              <a:t>Comments:</a:t>
            </a:r>
            <a:r>
              <a:rPr lang="en-US" sz="900" dirty="0">
                <a:solidFill>
                  <a:srgbClr val="000000"/>
                </a:solidFill>
                <a:latin typeface="Book Antiqua" panose="02040602050305030304" pitchFamily="18" charset="0"/>
              </a:rPr>
              <a:t>   Walter continues to comment on his surroundings by gesturing towards objects of interest with his index finger, tapping on another person, and/or labeling objects. When given minimum prompting, Walter is also able to combine familiar modifiers or verbs with a noun in order to comment on something in his environment. For example, when playing on the blue iPad, Walter will use his talker to say “[blue] + [iPad].”  </a:t>
            </a:r>
          </a:p>
          <a:p>
            <a:pPr lvl="0"/>
            <a:r>
              <a:rPr lang="en-US" sz="900" b="1" u="sng" dirty="0">
                <a:solidFill>
                  <a:srgbClr val="000000"/>
                </a:solidFill>
                <a:latin typeface="Book Antiqua" panose="02040602050305030304" pitchFamily="18" charset="0"/>
              </a:rPr>
              <a:t>Pragmatics:</a:t>
            </a:r>
            <a:r>
              <a:rPr lang="en-US" sz="900" b="1" dirty="0">
                <a:solidFill>
                  <a:srgbClr val="000000"/>
                </a:solidFill>
                <a:latin typeface="Book Antiqua" panose="02040602050305030304" pitchFamily="18" charset="0"/>
              </a:rPr>
              <a:t>  </a:t>
            </a:r>
            <a:r>
              <a:rPr lang="en-US" sz="900" dirty="0">
                <a:solidFill>
                  <a:srgbClr val="000000"/>
                </a:solidFill>
                <a:latin typeface="Book Antiqua" panose="02040602050305030304" pitchFamily="18" charset="0"/>
              </a:rPr>
              <a:t>Walter continues to successfully greet others by waving or approximating a verbal “hi” by making the /h/ sound. He continues to successfully say farewell to other people by approximating a verbal “bye.” If Walter is pre-occupied with another activity or task, he may need a verbal reminder to respond or initiate social greetings. Walter also demonstrates strength in his ability to initiate and sustain appropriate eye contact with someone when requesting and commenting. He continues to establish joint attention with other individuals by tapping them and pointing to an object of interest. The classroom staff have been provided with visuals to prompt Walter to use his talker to say "excuse me" in order to gain the attention of staff or peers. He will make intermittent eye contact with the person and smile at them when engaged in the highly-preferred activity. </a:t>
            </a:r>
          </a:p>
          <a:p>
            <a:pPr lvl="0"/>
            <a:endParaRPr lang="en-US" sz="900" dirty="0"/>
          </a:p>
        </p:txBody>
      </p:sp>
    </p:spTree>
    <p:extLst>
      <p:ext uri="{BB962C8B-B14F-4D97-AF65-F5344CB8AC3E}">
        <p14:creationId xmlns:p14="http://schemas.microsoft.com/office/powerpoint/2010/main" val="1926785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8102"/>
            <a:ext cx="8270162" cy="2286000"/>
          </a:xfrm>
        </p:spPr>
        <p:txBody>
          <a:bodyPr>
            <a:noAutofit/>
          </a:bodyPr>
          <a:lstStyle/>
          <a:p>
            <a:r>
              <a:rPr lang="en-US" sz="2400" b="1" dirty="0" smtClean="0">
                <a:latin typeface="Book Antiqua" panose="02040602050305030304" pitchFamily="18" charset="0"/>
              </a:rPr>
              <a:t>VIS </a:t>
            </a:r>
            <a:r>
              <a:rPr lang="en-US" sz="2400" b="1" dirty="0">
                <a:latin typeface="Book Antiqua" panose="02040602050305030304" pitchFamily="18" charset="0"/>
              </a:rPr>
              <a:t>is not a curriculum per </a:t>
            </a:r>
            <a:r>
              <a:rPr lang="en-US" sz="2400" b="1" dirty="0" smtClean="0">
                <a:latin typeface="Book Antiqua" panose="02040602050305030304" pitchFamily="18" charset="0"/>
              </a:rPr>
              <a:t>se but a way </a:t>
            </a:r>
            <a:r>
              <a:rPr lang="en-US" sz="2400" b="1" dirty="0">
                <a:latin typeface="Book Antiqua" panose="02040602050305030304" pitchFamily="18" charset="0"/>
              </a:rPr>
              <a:t>to increase effectiveness of </a:t>
            </a:r>
            <a:r>
              <a:rPr lang="en-US" sz="2400" b="1" dirty="0" smtClean="0">
                <a:latin typeface="Book Antiqua" panose="02040602050305030304" pitchFamily="18" charset="0"/>
              </a:rPr>
              <a:t>an existing </a:t>
            </a:r>
            <a:r>
              <a:rPr lang="en-US" sz="2400" b="1" dirty="0">
                <a:latin typeface="Book Antiqua" panose="02040602050305030304" pitchFamily="18" charset="0"/>
              </a:rPr>
              <a:t>curriculum, activity, or event by providing accessible language as an accommodation to improve comprehension and facilitate expression</a:t>
            </a:r>
            <a:r>
              <a:rPr lang="en-US" sz="2400" b="1" dirty="0" smtClean="0">
                <a:latin typeface="Book Antiqua" panose="02040602050305030304" pitchFamily="18" charset="0"/>
              </a:rPr>
              <a:t>.</a:t>
            </a:r>
            <a:endParaRPr lang="en-US" sz="2400" b="1" dirty="0">
              <a:latin typeface="Book Antiqua" panose="02040602050305030304" pitchFamily="18" charset="0"/>
            </a:endParaRPr>
          </a:p>
        </p:txBody>
      </p:sp>
      <p:sp>
        <p:nvSpPr>
          <p:cNvPr id="5" name="TextBox 4"/>
          <p:cNvSpPr txBox="1"/>
          <p:nvPr/>
        </p:nvSpPr>
        <p:spPr>
          <a:xfrm>
            <a:off x="-34212" y="609600"/>
            <a:ext cx="9436100" cy="1569660"/>
          </a:xfrm>
          <a:prstGeom prst="rect">
            <a:avLst/>
          </a:prstGeom>
          <a:noFill/>
        </p:spPr>
        <p:txBody>
          <a:bodyPr wrap="square" rtlCol="0">
            <a:spAutoFit/>
          </a:bodyPr>
          <a:lstStyle/>
          <a:p>
            <a:pPr algn="ctr"/>
            <a:r>
              <a:rPr lang="en-US" sz="3200" b="1" u="sng" dirty="0" smtClean="0">
                <a:solidFill>
                  <a:schemeClr val="accent1">
                    <a:lumMod val="50000"/>
                  </a:schemeClr>
                </a:solidFill>
                <a:latin typeface="Book Antiqua" panose="02040602050305030304" pitchFamily="18" charset="0"/>
              </a:rPr>
              <a:t>V</a:t>
            </a:r>
            <a:r>
              <a:rPr lang="en-US" sz="3200" b="1" dirty="0" smtClean="0">
                <a:solidFill>
                  <a:schemeClr val="accent1">
                    <a:lumMod val="50000"/>
                  </a:schemeClr>
                </a:solidFill>
                <a:latin typeface="Book Antiqua" panose="02040602050305030304" pitchFamily="18" charset="0"/>
              </a:rPr>
              <a:t>isual </a:t>
            </a:r>
            <a:r>
              <a:rPr lang="en-US" sz="3200" b="1" u="sng" dirty="0" smtClean="0">
                <a:solidFill>
                  <a:schemeClr val="accent1">
                    <a:lumMod val="50000"/>
                  </a:schemeClr>
                </a:solidFill>
                <a:latin typeface="Book Antiqua" panose="02040602050305030304" pitchFamily="18" charset="0"/>
              </a:rPr>
              <a:t>I</a:t>
            </a:r>
            <a:r>
              <a:rPr lang="en-US" sz="3200" b="1" dirty="0" smtClean="0">
                <a:solidFill>
                  <a:schemeClr val="accent1">
                    <a:lumMod val="50000"/>
                  </a:schemeClr>
                </a:solidFill>
                <a:latin typeface="Book Antiqua" panose="02040602050305030304" pitchFamily="18" charset="0"/>
              </a:rPr>
              <a:t>mmersion </a:t>
            </a:r>
            <a:r>
              <a:rPr lang="en-US" sz="3200" b="1" u="sng" dirty="0" smtClean="0">
                <a:solidFill>
                  <a:schemeClr val="accent1">
                    <a:lumMod val="50000"/>
                  </a:schemeClr>
                </a:solidFill>
                <a:latin typeface="Book Antiqua" panose="02040602050305030304" pitchFamily="18" charset="0"/>
              </a:rPr>
              <a:t>S</a:t>
            </a:r>
            <a:r>
              <a:rPr lang="en-US" sz="3200" b="1" dirty="0" smtClean="0">
                <a:solidFill>
                  <a:schemeClr val="accent1">
                    <a:lumMod val="50000"/>
                  </a:schemeClr>
                </a:solidFill>
                <a:latin typeface="Book Antiqua" panose="02040602050305030304" pitchFamily="18" charset="0"/>
              </a:rPr>
              <a:t>ystem</a:t>
            </a:r>
            <a:r>
              <a:rPr lang="en-US" sz="3200" b="1" dirty="0">
                <a:solidFill>
                  <a:srgbClr val="8064A2"/>
                </a:solidFill>
                <a:latin typeface="Book Antiqua" panose="02040602050305030304" pitchFamily="18" charset="0"/>
              </a:rPr>
              <a:t/>
            </a:r>
            <a:br>
              <a:rPr lang="en-US" sz="3200" b="1" dirty="0">
                <a:solidFill>
                  <a:srgbClr val="8064A2"/>
                </a:solidFill>
                <a:latin typeface="Book Antiqua" panose="02040602050305030304" pitchFamily="18" charset="0"/>
              </a:rPr>
            </a:br>
            <a:r>
              <a:rPr lang="en-US" sz="3200" b="1" dirty="0">
                <a:solidFill>
                  <a:srgbClr val="8064A2"/>
                </a:solidFill>
                <a:latin typeface="Book Antiqua" panose="02040602050305030304" pitchFamily="18" charset="0"/>
              </a:rPr>
              <a:t/>
            </a:r>
            <a:br>
              <a:rPr lang="en-US" sz="3200" b="1" dirty="0">
                <a:solidFill>
                  <a:srgbClr val="8064A2"/>
                </a:solidFill>
                <a:latin typeface="Book Antiqua" panose="02040602050305030304" pitchFamily="18" charset="0"/>
              </a:rPr>
            </a:br>
            <a:endParaRPr lang="en-US" sz="3200" b="1" dirty="0">
              <a:solidFill>
                <a:srgbClr val="8064A2"/>
              </a:solidFill>
              <a:latin typeface="Book Antiqua" panose="02040602050305030304" pitchFamily="18" charset="0"/>
            </a:endParaRPr>
          </a:p>
        </p:txBody>
      </p:sp>
      <p:pic>
        <p:nvPicPr>
          <p:cNvPr id="2050" name="Picture 2" descr="Image result for visual immersion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87489"/>
            <a:ext cx="2792486"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61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a:solidFill>
                  <a:schemeClr val="accent1">
                    <a:lumMod val="50000"/>
                  </a:schemeClr>
                </a:solidFill>
                <a:latin typeface="Book Antiqua" panose="02040602050305030304" pitchFamily="18" charset="0"/>
              </a:rPr>
              <a:t>Assessment Results</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solidFill>
                  <a:srgbClr val="7030A0"/>
                </a:solidFill>
                <a:latin typeface="Book Antiqua" panose="02040602050305030304" pitchFamily="18" charset="0"/>
              </a:rPr>
              <a:t>VRA- </a:t>
            </a:r>
            <a:r>
              <a:rPr lang="en-US" dirty="0" smtClean="0">
                <a:latin typeface="Book Antiqua" panose="02040602050305030304" pitchFamily="18" charset="0"/>
              </a:rPr>
              <a:t>Walter can comprehend all levels of visual support</a:t>
            </a:r>
            <a:endParaRPr lang="en-US" dirty="0" smtClean="0">
              <a:solidFill>
                <a:srgbClr val="7030A0"/>
              </a:solidFill>
              <a:latin typeface="Book Antiqua" panose="02040602050305030304" pitchFamily="18" charset="0"/>
            </a:endParaRPr>
          </a:p>
          <a:p>
            <a:pPr marL="0" indent="0">
              <a:buNone/>
            </a:pPr>
            <a:endParaRPr lang="en-US" dirty="0" smtClean="0">
              <a:latin typeface="Book Antiqua" panose="02040602050305030304" pitchFamily="18" charset="0"/>
            </a:endParaRPr>
          </a:p>
          <a:p>
            <a:r>
              <a:rPr lang="en-US" dirty="0" smtClean="0">
                <a:solidFill>
                  <a:srgbClr val="7030A0"/>
                </a:solidFill>
                <a:latin typeface="Book Antiqua" panose="02040602050305030304" pitchFamily="18" charset="0"/>
              </a:rPr>
              <a:t>PACE- </a:t>
            </a:r>
            <a:r>
              <a:rPr lang="en-US" dirty="0" smtClean="0">
                <a:latin typeface="Book Antiqua" panose="02040602050305030304" pitchFamily="18" charset="0"/>
              </a:rPr>
              <a:t>Walter learns best when introduced to new material via dynamic videos which are then faded to static scenes with elements.</a:t>
            </a:r>
            <a:endParaRPr lang="en-US"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22504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555716"/>
            <a:ext cx="9075420" cy="1143000"/>
          </a:xfrm>
        </p:spPr>
        <p:txBody>
          <a:bodyPr>
            <a:normAutofit/>
          </a:bodyPr>
          <a:lstStyle/>
          <a:p>
            <a:r>
              <a:rPr lang="en-US" sz="3600" dirty="0" smtClean="0">
                <a:latin typeface="Arial" charset="0"/>
              </a:rPr>
              <a:t>“Spectrum” of the Visual Immersion System</a:t>
            </a:r>
            <a:endParaRPr lang="en-US" sz="3600" dirty="0">
              <a:solidFill>
                <a:schemeClr val="tx1"/>
              </a:solidFill>
              <a:latin typeface="Arial" charset="0"/>
            </a:endParaRPr>
          </a:p>
        </p:txBody>
      </p:sp>
      <p:pic>
        <p:nvPicPr>
          <p:cNvPr id="118786" name="Picture 2" descr="C:\Users\smithk\AppData\Local\Microsoft\Windows\Temporary Internet Files\Content.Outlook\LB5C3SJ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 y="1371600"/>
            <a:ext cx="9144000" cy="3247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624485"/>
            <a:ext cx="1828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Real objects</a:t>
            </a:r>
          </a:p>
          <a:p>
            <a:pPr marL="285750" indent="-285750">
              <a:buFont typeface="Arial" panose="020B0604020202020204" pitchFamily="34" charset="0"/>
              <a:buChar char="•"/>
            </a:pPr>
            <a:r>
              <a:rPr lang="en-US" dirty="0" smtClean="0"/>
              <a:t>Dynamic cues (i.e., videos)</a:t>
            </a:r>
          </a:p>
        </p:txBody>
      </p:sp>
      <p:sp>
        <p:nvSpPr>
          <p:cNvPr id="5" name="TextBox 4"/>
          <p:cNvSpPr txBox="1"/>
          <p:nvPr/>
        </p:nvSpPr>
        <p:spPr>
          <a:xfrm>
            <a:off x="2133600" y="4624485"/>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t>
            </a:r>
            <a:r>
              <a:rPr lang="en-US" dirty="0" smtClean="0"/>
              <a:t>hotographs and symbols combined</a:t>
            </a:r>
          </a:p>
          <a:p>
            <a:pPr marL="285750" indent="-285750">
              <a:buFont typeface="Arial" panose="020B0604020202020204" pitchFamily="34" charset="0"/>
              <a:buChar char="•"/>
            </a:pPr>
            <a:r>
              <a:rPr lang="en-US" dirty="0" smtClean="0"/>
              <a:t>Static cues</a:t>
            </a:r>
            <a:endParaRPr lang="en-US" dirty="0"/>
          </a:p>
        </p:txBody>
      </p:sp>
      <p:sp>
        <p:nvSpPr>
          <p:cNvPr id="6" name="TextBox 5"/>
          <p:cNvSpPr txBox="1"/>
          <p:nvPr/>
        </p:nvSpPr>
        <p:spPr>
          <a:xfrm>
            <a:off x="4572000" y="4624485"/>
            <a:ext cx="2209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Symbols</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219200"/>
            <a:ext cx="2895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97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543799" cy="585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819400" y="1480088"/>
            <a:ext cx="3200400" cy="5405034"/>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3060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sz="3600" b="1" dirty="0" smtClean="0">
                <a:solidFill>
                  <a:schemeClr val="accent1">
                    <a:lumMod val="50000"/>
                  </a:schemeClr>
                </a:solidFill>
                <a:latin typeface="Book Antiqua" panose="02040602050305030304" pitchFamily="18" charset="0"/>
              </a:rPr>
              <a:t>Dynamic Vs. Static</a:t>
            </a:r>
            <a:endParaRPr lang="en-US" sz="3600" b="1" dirty="0">
              <a:solidFill>
                <a:schemeClr val="accent1">
                  <a:lumMod val="50000"/>
                </a:schemeClr>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16763"/>
            <a:ext cx="291737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02767"/>
            <a:ext cx="334831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0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78" y="533400"/>
            <a:ext cx="8229600" cy="1143000"/>
          </a:xfrm>
        </p:spPr>
        <p:txBody>
          <a:bodyPr/>
          <a:lstStyle/>
          <a:p>
            <a:r>
              <a:rPr lang="en-US" dirty="0" smtClean="0">
                <a:solidFill>
                  <a:srgbClr val="7030A0"/>
                </a:solidFill>
                <a:latin typeface="Book Antiqua" panose="02040602050305030304" pitchFamily="18" charset="0"/>
              </a:rPr>
              <a:t>Mixed Scene Cue</a:t>
            </a:r>
            <a:endParaRPr lang="en-US" dirty="0">
              <a:solidFill>
                <a:srgbClr val="7030A0"/>
              </a:solidFill>
              <a:latin typeface="Book Antiqua" panose="02040602050305030304" pitchFamily="18" charset="0"/>
            </a:endParaRPr>
          </a:p>
        </p:txBody>
      </p:sp>
      <p:pic>
        <p:nvPicPr>
          <p:cNvPr id="2052" name="Picture 4" descr="Image result for washing ha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7048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841" y="5029200"/>
            <a:ext cx="6772275" cy="143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071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4343400" cy="317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4086225" cy="325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667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799"/>
            <a:ext cx="1295400" cy="579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02588"/>
            <a:ext cx="1371600" cy="579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876800"/>
            <a:ext cx="4876800" cy="135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0349" y="129540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586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Book Antiqua" panose="02040602050305030304" pitchFamily="18" charset="0"/>
              </a:rPr>
              <a:t>Case Example #4</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Meet </a:t>
            </a:r>
            <a:r>
              <a:rPr lang="en-US" dirty="0" smtClean="0">
                <a:solidFill>
                  <a:schemeClr val="accent1">
                    <a:lumMod val="50000"/>
                  </a:schemeClr>
                </a:solidFill>
                <a:latin typeface="Book Antiqua" panose="02040602050305030304" pitchFamily="18" charset="0"/>
              </a:rPr>
              <a:t>Tony</a:t>
            </a:r>
            <a:endParaRPr lang="en-US" dirty="0"/>
          </a:p>
        </p:txBody>
      </p:sp>
      <p:sp>
        <p:nvSpPr>
          <p:cNvPr id="3" name="Content Placeholder 2"/>
          <p:cNvSpPr>
            <a:spLocks noGrp="1"/>
          </p:cNvSpPr>
          <p:nvPr>
            <p:ph idx="1"/>
          </p:nvPr>
        </p:nvSpPr>
        <p:spPr/>
        <p:txBody>
          <a:bodyPr/>
          <a:lstStyle/>
          <a:p>
            <a:pPr marL="0" indent="0" algn="ctr">
              <a:buNone/>
            </a:pPr>
            <a:r>
              <a:rPr lang="en-US" sz="900" b="1" i="1" dirty="0" smtClean="0">
                <a:solidFill>
                  <a:srgbClr val="0070C0"/>
                </a:solidFill>
                <a:latin typeface="Book Antiqua" panose="02040602050305030304" pitchFamily="18" charset="0"/>
              </a:rPr>
              <a:t>Tony </a:t>
            </a:r>
            <a:r>
              <a:rPr lang="en-US" sz="900" b="1" i="1" dirty="0">
                <a:solidFill>
                  <a:srgbClr val="0070C0"/>
                </a:solidFill>
                <a:latin typeface="Book Antiqua" panose="02040602050305030304" pitchFamily="18" charset="0"/>
              </a:rPr>
              <a:t>is an energetic and kind young man with an excellent imagination. He uses verbal and non-verbal (i.e. gestures, facial expression) language to interact with staff and peers across activities during his school day. </a:t>
            </a:r>
            <a:r>
              <a:rPr lang="en-US" sz="900" b="1" i="1" dirty="0" smtClean="0">
                <a:solidFill>
                  <a:srgbClr val="0070C0"/>
                </a:solidFill>
                <a:latin typeface="Book Antiqua" panose="02040602050305030304" pitchFamily="18" charset="0"/>
              </a:rPr>
              <a:t> </a:t>
            </a:r>
            <a:r>
              <a:rPr lang="en-US" sz="900" b="1" i="1" dirty="0">
                <a:solidFill>
                  <a:srgbClr val="0070C0"/>
                </a:solidFill>
                <a:latin typeface="Book Antiqua" panose="02040602050305030304" pitchFamily="18" charset="0"/>
              </a:rPr>
              <a:t>Throughout his school day </a:t>
            </a:r>
            <a:r>
              <a:rPr lang="en-US" sz="900" b="1" i="1" dirty="0" smtClean="0">
                <a:solidFill>
                  <a:srgbClr val="0070C0"/>
                </a:solidFill>
                <a:latin typeface="Book Antiqua" panose="02040602050305030304" pitchFamily="18" charset="0"/>
              </a:rPr>
              <a:t>Tony </a:t>
            </a:r>
            <a:r>
              <a:rPr lang="en-US" sz="900" b="1" i="1" dirty="0">
                <a:solidFill>
                  <a:srgbClr val="0070C0"/>
                </a:solidFill>
                <a:latin typeface="Book Antiqua" panose="02040602050305030304" pitchFamily="18" charset="0"/>
              </a:rPr>
              <a:t>uses spoken language primarily to request, protest/refuse, comment, and to ask questions to staff. </a:t>
            </a:r>
            <a:r>
              <a:rPr lang="en-US" sz="900" b="1" i="1" dirty="0" smtClean="0">
                <a:solidFill>
                  <a:srgbClr val="0070C0"/>
                </a:solidFill>
                <a:latin typeface="Book Antiqua" panose="02040602050305030304" pitchFamily="18" charset="0"/>
              </a:rPr>
              <a:t>Tony’s </a:t>
            </a:r>
            <a:r>
              <a:rPr lang="en-US" sz="900" b="1" i="1" dirty="0">
                <a:solidFill>
                  <a:srgbClr val="0070C0"/>
                </a:solidFill>
                <a:latin typeface="Book Antiqua" panose="02040602050305030304" pitchFamily="18" charset="0"/>
              </a:rPr>
              <a:t>primary mode of communication is spoken language and primarily consists of a mixture of scripted and spontaneously generated words, phrases, and sentences across a variety of task demands, with a variety of staff, within multiple environments. He demonstrates strengths in areas of: vocabulary associations, using simple sentences, and following a written schedule. Expressively, </a:t>
            </a:r>
            <a:r>
              <a:rPr lang="en-US" sz="900" b="1" i="1" dirty="0" smtClean="0">
                <a:solidFill>
                  <a:srgbClr val="0070C0"/>
                </a:solidFill>
                <a:latin typeface="Book Antiqua" panose="02040602050305030304" pitchFamily="18" charset="0"/>
              </a:rPr>
              <a:t>Tony </a:t>
            </a:r>
            <a:r>
              <a:rPr lang="en-US" sz="900" b="1" i="1" dirty="0">
                <a:solidFill>
                  <a:srgbClr val="0070C0"/>
                </a:solidFill>
                <a:latin typeface="Book Antiqua" panose="02040602050305030304" pitchFamily="18" charset="0"/>
              </a:rPr>
              <a:t>continues to generate a variety of simple sentences to gain attention and answer questions related to pictures and video discussion. He benefits from visual supports and graphic organizers to provide additional information and details. Receptively, </a:t>
            </a:r>
            <a:r>
              <a:rPr lang="en-US" sz="900" b="1" i="1" dirty="0" smtClean="0">
                <a:solidFill>
                  <a:srgbClr val="0070C0"/>
                </a:solidFill>
                <a:latin typeface="Book Antiqua" panose="02040602050305030304" pitchFamily="18" charset="0"/>
              </a:rPr>
              <a:t>Tony </a:t>
            </a:r>
            <a:r>
              <a:rPr lang="en-US" sz="900" b="1" i="1" dirty="0">
                <a:solidFill>
                  <a:srgbClr val="0070C0"/>
                </a:solidFill>
                <a:latin typeface="Book Antiqua" panose="02040602050305030304" pitchFamily="18" charset="0"/>
              </a:rPr>
              <a:t>demonstrates strengths in categorizing and identifying attributes. </a:t>
            </a:r>
          </a:p>
          <a:p>
            <a:pPr marL="0" indent="0">
              <a:buNone/>
            </a:pPr>
            <a:endParaRPr lang="en-US" sz="900" dirty="0"/>
          </a:p>
          <a:p>
            <a:r>
              <a:rPr lang="en-US" sz="850" b="1" u="sng" dirty="0">
                <a:latin typeface="Book Antiqua" panose="02040602050305030304" pitchFamily="18" charset="0"/>
              </a:rPr>
              <a:t>Directives: </a:t>
            </a:r>
            <a:r>
              <a:rPr lang="en-US" sz="850" dirty="0" smtClean="0">
                <a:latin typeface="Book Antiqua" panose="02040602050305030304" pitchFamily="18" charset="0"/>
              </a:rPr>
              <a:t>Tony </a:t>
            </a:r>
            <a:r>
              <a:rPr lang="en-US" sz="850" dirty="0">
                <a:latin typeface="Book Antiqua" panose="02040602050305030304" pitchFamily="18" charset="0"/>
              </a:rPr>
              <a:t>can follow a variety of multi-step directions in a routine within his current environment. In addition, </a:t>
            </a:r>
            <a:r>
              <a:rPr lang="en-US" sz="850" dirty="0" smtClean="0">
                <a:latin typeface="Book Antiqua" panose="02040602050305030304" pitchFamily="18" charset="0"/>
              </a:rPr>
              <a:t>Tony </a:t>
            </a:r>
            <a:r>
              <a:rPr lang="en-US" sz="850" dirty="0">
                <a:latin typeface="Book Antiqua" panose="02040602050305030304" pitchFamily="18" charset="0"/>
              </a:rPr>
              <a:t>can follow one step novel directions within the classroom environments. </a:t>
            </a:r>
          </a:p>
          <a:p>
            <a:pPr marL="0" indent="0">
              <a:buNone/>
            </a:pPr>
            <a:endParaRPr lang="en-US" sz="850" dirty="0">
              <a:latin typeface="Book Antiqua" panose="02040602050305030304" pitchFamily="18" charset="0"/>
            </a:endParaRPr>
          </a:p>
          <a:p>
            <a:r>
              <a:rPr lang="en-US" sz="850" b="1" u="sng" dirty="0">
                <a:latin typeface="Book Antiqua" panose="02040602050305030304" pitchFamily="18" charset="0"/>
              </a:rPr>
              <a:t>Requesting: </a:t>
            </a:r>
            <a:r>
              <a:rPr lang="en-US" sz="850" dirty="0" smtClean="0">
                <a:latin typeface="Book Antiqua" panose="02040602050305030304" pitchFamily="18" charset="0"/>
              </a:rPr>
              <a:t>Tony </a:t>
            </a:r>
            <a:r>
              <a:rPr lang="en-US" sz="850" dirty="0">
                <a:latin typeface="Book Antiqua" panose="02040602050305030304" pitchFamily="18" charset="0"/>
              </a:rPr>
              <a:t>uses speech or gestures to request preferred items (e.g. iPad, snack), people, affection, attention, assistance, and information. </a:t>
            </a:r>
            <a:r>
              <a:rPr lang="en-US" sz="850" dirty="0" smtClean="0">
                <a:latin typeface="Book Antiqua" panose="02040602050305030304" pitchFamily="18" charset="0"/>
              </a:rPr>
              <a:t>Tony </a:t>
            </a:r>
            <a:r>
              <a:rPr lang="en-US" sz="850" dirty="0">
                <a:latin typeface="Book Antiqua" panose="02040602050305030304" pitchFamily="18" charset="0"/>
              </a:rPr>
              <a:t>also unexpectedly requests, "Can I touch (a person's belly)?, or "Can I play with her?" </a:t>
            </a:r>
          </a:p>
          <a:p>
            <a:endParaRPr lang="en-US" sz="850" b="1" u="sng" dirty="0">
              <a:latin typeface="Book Antiqua" panose="02040602050305030304" pitchFamily="18" charset="0"/>
            </a:endParaRPr>
          </a:p>
          <a:p>
            <a:r>
              <a:rPr lang="en-US" sz="850" b="1" u="sng" dirty="0">
                <a:latin typeface="Book Antiqua" panose="02040602050305030304" pitchFamily="18" charset="0"/>
              </a:rPr>
              <a:t>Organization and Transitions: </a:t>
            </a:r>
            <a:r>
              <a:rPr lang="en-US" sz="850" dirty="0">
                <a:latin typeface="Book Antiqua" panose="02040602050305030304" pitchFamily="18" charset="0"/>
              </a:rPr>
              <a:t>Macro and micro visual schedules, “first-then” boards, white boards with written expectations, and guided access (timer) on the iPad are used to support </a:t>
            </a:r>
            <a:r>
              <a:rPr lang="en-US" sz="850" dirty="0" smtClean="0">
                <a:latin typeface="Book Antiqua" panose="02040602050305030304" pitchFamily="18" charset="0"/>
              </a:rPr>
              <a:t>Tony's </a:t>
            </a:r>
            <a:r>
              <a:rPr lang="en-US" sz="850" dirty="0">
                <a:latin typeface="Book Antiqua" panose="02040602050305030304" pitchFamily="18" charset="0"/>
              </a:rPr>
              <a:t>comprehension. </a:t>
            </a:r>
          </a:p>
          <a:p>
            <a:endParaRPr lang="en-US" sz="850" dirty="0">
              <a:latin typeface="Book Antiqua" panose="02040602050305030304" pitchFamily="18" charset="0"/>
            </a:endParaRPr>
          </a:p>
          <a:p>
            <a:r>
              <a:rPr lang="en-US" sz="850" b="1" u="sng" dirty="0">
                <a:latin typeface="Book Antiqua" panose="02040602050305030304" pitchFamily="18" charset="0"/>
              </a:rPr>
              <a:t>Protests/Refusals: </a:t>
            </a:r>
            <a:r>
              <a:rPr lang="en-US" sz="850" dirty="0" smtClean="0">
                <a:latin typeface="Book Antiqua" panose="02040602050305030304" pitchFamily="18" charset="0"/>
              </a:rPr>
              <a:t>Tony </a:t>
            </a:r>
            <a:r>
              <a:rPr lang="en-US" sz="850" dirty="0">
                <a:latin typeface="Book Antiqua" panose="02040602050305030304" pitchFamily="18" charset="0"/>
              </a:rPr>
              <a:t>will use a variety of protests to avoid non-preferred tasks and activities, and to push away undesired items. </a:t>
            </a:r>
          </a:p>
          <a:p>
            <a:endParaRPr lang="en-US" sz="850" dirty="0">
              <a:latin typeface="Book Antiqua" panose="02040602050305030304" pitchFamily="18" charset="0"/>
            </a:endParaRPr>
          </a:p>
          <a:p>
            <a:r>
              <a:rPr lang="en-US" sz="850" b="1" u="sng" dirty="0">
                <a:latin typeface="Book Antiqua" panose="02040602050305030304" pitchFamily="18" charset="0"/>
              </a:rPr>
              <a:t>Comments: </a:t>
            </a:r>
            <a:r>
              <a:rPr lang="en-US" sz="850" dirty="0">
                <a:latin typeface="Book Antiqua" panose="02040602050305030304" pitchFamily="18" charset="0"/>
              </a:rPr>
              <a:t>During transition and free time, </a:t>
            </a:r>
            <a:r>
              <a:rPr lang="en-US" sz="850" dirty="0" smtClean="0">
                <a:latin typeface="Book Antiqua" panose="02040602050305030304" pitchFamily="18" charset="0"/>
              </a:rPr>
              <a:t>Tony </a:t>
            </a:r>
            <a:r>
              <a:rPr lang="en-US" sz="850" dirty="0">
                <a:latin typeface="Book Antiqua" panose="02040602050305030304" pitchFamily="18" charset="0"/>
              </a:rPr>
              <a:t>will often approach staff to comment and share information about pictures, scenes from movies playing on a classroom iPad or a movie or music video scenes he currently is thinking about. </a:t>
            </a:r>
          </a:p>
          <a:p>
            <a:endParaRPr lang="en-US" sz="850" dirty="0">
              <a:latin typeface="Book Antiqua" panose="02040602050305030304" pitchFamily="18" charset="0"/>
            </a:endParaRPr>
          </a:p>
          <a:p>
            <a:r>
              <a:rPr lang="en-US" sz="850" b="1" u="sng" dirty="0">
                <a:latin typeface="Book Antiqua" panose="02040602050305030304" pitchFamily="18" charset="0"/>
              </a:rPr>
              <a:t>Questions: </a:t>
            </a:r>
            <a:r>
              <a:rPr lang="en-US" sz="850" dirty="0" smtClean="0">
                <a:latin typeface="Book Antiqua" panose="02040602050305030304" pitchFamily="18" charset="0"/>
              </a:rPr>
              <a:t>Tony </a:t>
            </a:r>
            <a:r>
              <a:rPr lang="en-US" sz="850" dirty="0">
                <a:latin typeface="Book Antiqua" panose="02040602050305030304" pitchFamily="18" charset="0"/>
              </a:rPr>
              <a:t>verbally answers "Who-is" questions related to classroom peers, staff members or task material, "What-action" questions to visual or verbal stimuli, "Where is" questions with object retrieval, gesturing, or verbal responses. In addition, he answers inferential questions related to feelings and emotions. </a:t>
            </a:r>
          </a:p>
          <a:p>
            <a:endParaRPr lang="en-US" sz="850" dirty="0">
              <a:latin typeface="Book Antiqua" panose="02040602050305030304" pitchFamily="18" charset="0"/>
            </a:endParaRPr>
          </a:p>
          <a:p>
            <a:r>
              <a:rPr lang="en-US" sz="850" b="1" u="sng" dirty="0">
                <a:latin typeface="Book Antiqua" panose="02040602050305030304" pitchFamily="18" charset="0"/>
              </a:rPr>
              <a:t>Social Pragmatics: </a:t>
            </a:r>
            <a:r>
              <a:rPr lang="en-US" sz="850" dirty="0" smtClean="0">
                <a:latin typeface="Book Antiqua" panose="02040602050305030304" pitchFamily="18" charset="0"/>
              </a:rPr>
              <a:t>Tony </a:t>
            </a:r>
            <a:r>
              <a:rPr lang="en-US" sz="850" dirty="0">
                <a:latin typeface="Book Antiqua" panose="02040602050305030304" pitchFamily="18" charset="0"/>
              </a:rPr>
              <a:t>demonstrates interest and is more skillful interacting with adults rather than his peers. </a:t>
            </a:r>
            <a:r>
              <a:rPr lang="en-US" sz="850" dirty="0" smtClean="0">
                <a:latin typeface="Book Antiqua" panose="02040602050305030304" pitchFamily="18" charset="0"/>
              </a:rPr>
              <a:t>He </a:t>
            </a:r>
            <a:r>
              <a:rPr lang="en-US" sz="850" dirty="0">
                <a:latin typeface="Book Antiqua" panose="02040602050305030304" pitchFamily="18" charset="0"/>
              </a:rPr>
              <a:t>exhibits deficits pertaining to: answering more abstract questions, asking questions about others, understanding and taking turns to communicate, expanding on more diverse topics of conversation, and understanding boundaries and physical proximity in social spaces. Socially, </a:t>
            </a:r>
            <a:r>
              <a:rPr lang="en-US" sz="850" dirty="0" smtClean="0">
                <a:latin typeface="Book Antiqua" panose="02040602050305030304" pitchFamily="18" charset="0"/>
              </a:rPr>
              <a:t>Tony </a:t>
            </a:r>
            <a:r>
              <a:rPr lang="en-US" sz="850" dirty="0">
                <a:latin typeface="Book Antiqua" panose="02040602050305030304" pitchFamily="18" charset="0"/>
              </a:rPr>
              <a:t>enjoys participating in conversations with staff in 1:1 or 1:2 settings. He independently initiates conversations and greets peers and staff throughout his day. When provided with visual supports and topic boards, </a:t>
            </a:r>
            <a:r>
              <a:rPr lang="en-US" sz="850" dirty="0" smtClean="0">
                <a:latin typeface="Book Antiqua" panose="02040602050305030304" pitchFamily="18" charset="0"/>
              </a:rPr>
              <a:t>Tony </a:t>
            </a:r>
            <a:r>
              <a:rPr lang="en-US" sz="850" dirty="0">
                <a:latin typeface="Book Antiqua" panose="02040602050305030304" pitchFamily="18" charset="0"/>
              </a:rPr>
              <a:t>is able to formulate on-topic follow-up questions during staff conversations. He benefits from visual supports and topic boards for asking questions and making comments during conversations. He continues to benefit from gestural support as a reminder for nonverbal communication. </a:t>
            </a:r>
            <a:r>
              <a:rPr lang="en-US" sz="850" dirty="0" smtClean="0">
                <a:latin typeface="Book Antiqua" panose="02040602050305030304" pitchFamily="18" charset="0"/>
              </a:rPr>
              <a:t>Tony </a:t>
            </a:r>
            <a:r>
              <a:rPr lang="en-US" sz="850" dirty="0">
                <a:latin typeface="Book Antiqua" panose="02040602050305030304" pitchFamily="18" charset="0"/>
              </a:rPr>
              <a:t>experiences difficulty with the nonverbal aspects of conversation such as using appropriate eye contact and body language, and maintaining personal space. He benefits from verbal and visual cues for increased comprehension, interpretation and use of nonverbal aspects of communication (i.e. proximity, posture, gestures, eye contact) during conversations. He continues to work on applying these skills in conversations with a variety of peers and staff within the middle school- high school. </a:t>
            </a:r>
          </a:p>
          <a:p>
            <a:endParaRPr lang="en-US" sz="800" dirty="0"/>
          </a:p>
        </p:txBody>
      </p:sp>
    </p:spTree>
    <p:extLst>
      <p:ext uri="{BB962C8B-B14F-4D97-AF65-F5344CB8AC3E}">
        <p14:creationId xmlns:p14="http://schemas.microsoft.com/office/powerpoint/2010/main" val="358031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a:solidFill>
                  <a:schemeClr val="accent1">
                    <a:lumMod val="50000"/>
                  </a:schemeClr>
                </a:solidFill>
                <a:latin typeface="Book Antiqua" panose="02040602050305030304" pitchFamily="18" charset="0"/>
              </a:rPr>
              <a:t>Assessment Results</a:t>
            </a:r>
            <a:endParaRPr lang="en-US" dirty="0"/>
          </a:p>
        </p:txBody>
      </p:sp>
      <p:sp>
        <p:nvSpPr>
          <p:cNvPr id="3" name="Content Placeholder 2"/>
          <p:cNvSpPr>
            <a:spLocks noGrp="1"/>
          </p:cNvSpPr>
          <p:nvPr>
            <p:ph idx="1"/>
          </p:nvPr>
        </p:nvSpPr>
        <p:spPr/>
        <p:txBody>
          <a:bodyPr/>
          <a:lstStyle/>
          <a:p>
            <a:r>
              <a:rPr lang="en-US" sz="2400" dirty="0" smtClean="0">
                <a:solidFill>
                  <a:srgbClr val="7030A0"/>
                </a:solidFill>
                <a:latin typeface="Book Antiqua" panose="02040602050305030304" pitchFamily="18" charset="0"/>
              </a:rPr>
              <a:t>VRA</a:t>
            </a:r>
            <a:r>
              <a:rPr lang="en-US" sz="2400" dirty="0" smtClean="0">
                <a:latin typeface="Book Antiqua" panose="02040602050305030304" pitchFamily="18" charset="0"/>
              </a:rPr>
              <a:t>-Tony </a:t>
            </a:r>
            <a:r>
              <a:rPr lang="en-US" sz="2400" dirty="0">
                <a:latin typeface="Book Antiqua" panose="02040602050305030304" pitchFamily="18" charset="0"/>
              </a:rPr>
              <a:t>can comprehend all levels of visual support</a:t>
            </a:r>
          </a:p>
          <a:p>
            <a:endParaRPr lang="en-US" sz="2400" dirty="0">
              <a:latin typeface="Book Antiqua" panose="02040602050305030304" pitchFamily="18" charset="0"/>
            </a:endParaRPr>
          </a:p>
          <a:p>
            <a:pPr marL="0" indent="0">
              <a:buNone/>
            </a:pPr>
            <a:endParaRPr lang="en-US" sz="2400" dirty="0" smtClean="0">
              <a:latin typeface="Book Antiqua" panose="02040602050305030304" pitchFamily="18" charset="0"/>
            </a:endParaRPr>
          </a:p>
          <a:p>
            <a:r>
              <a:rPr lang="en-US" sz="2400" dirty="0" smtClean="0">
                <a:solidFill>
                  <a:srgbClr val="7030A0"/>
                </a:solidFill>
                <a:latin typeface="Book Antiqua" panose="02040602050305030304" pitchFamily="18" charset="0"/>
              </a:rPr>
              <a:t>PACE-</a:t>
            </a:r>
            <a:r>
              <a:rPr lang="en-US" sz="2400" dirty="0" smtClean="0">
                <a:latin typeface="Book Antiqua" panose="02040602050305030304" pitchFamily="18" charset="0"/>
              </a:rPr>
              <a:t> Tony has the capacity to utilize any combination of dynamic, static and text based visual supports for instruction of new material. </a:t>
            </a:r>
            <a:endParaRPr lang="en-US" sz="2400" dirty="0">
              <a:latin typeface="Book Antiqua" panose="02040602050305030304" pitchFamily="18" charset="0"/>
            </a:endParaRPr>
          </a:p>
        </p:txBody>
      </p:sp>
    </p:spTree>
    <p:extLst>
      <p:ext uri="{BB962C8B-B14F-4D97-AF65-F5344CB8AC3E}">
        <p14:creationId xmlns:p14="http://schemas.microsoft.com/office/powerpoint/2010/main" val="942737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555716"/>
            <a:ext cx="9075420" cy="1143000"/>
          </a:xfrm>
        </p:spPr>
        <p:txBody>
          <a:bodyPr>
            <a:normAutofit/>
          </a:bodyPr>
          <a:lstStyle/>
          <a:p>
            <a:r>
              <a:rPr lang="en-US" sz="3600" dirty="0" smtClean="0">
                <a:latin typeface="Arial" charset="0"/>
              </a:rPr>
              <a:t>“Spectrum” of the Visual Immersion System</a:t>
            </a:r>
            <a:endParaRPr lang="en-US" sz="3600" dirty="0">
              <a:solidFill>
                <a:schemeClr val="tx1"/>
              </a:solidFill>
              <a:latin typeface="Arial" charset="0"/>
            </a:endParaRPr>
          </a:p>
        </p:txBody>
      </p:sp>
      <p:pic>
        <p:nvPicPr>
          <p:cNvPr id="118786" name="Picture 2" descr="C:\Users\smithk\AppData\Local\Microsoft\Windows\Temporary Internet Files\Content.Outlook\LB5C3SJ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 y="1371600"/>
            <a:ext cx="9144000" cy="3247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624485"/>
            <a:ext cx="1828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Real objects</a:t>
            </a:r>
          </a:p>
          <a:p>
            <a:pPr marL="285750" indent="-285750">
              <a:buFont typeface="Arial" panose="020B0604020202020204" pitchFamily="34" charset="0"/>
              <a:buChar char="•"/>
            </a:pPr>
            <a:r>
              <a:rPr lang="en-US" dirty="0" smtClean="0"/>
              <a:t>Dynamic cues (i.e., videos)</a:t>
            </a:r>
          </a:p>
        </p:txBody>
      </p:sp>
      <p:sp>
        <p:nvSpPr>
          <p:cNvPr id="5" name="TextBox 4"/>
          <p:cNvSpPr txBox="1"/>
          <p:nvPr/>
        </p:nvSpPr>
        <p:spPr>
          <a:xfrm>
            <a:off x="2133600" y="4624485"/>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t>
            </a:r>
            <a:r>
              <a:rPr lang="en-US" dirty="0" smtClean="0"/>
              <a:t>hotographs and symbols combined</a:t>
            </a:r>
          </a:p>
          <a:p>
            <a:pPr marL="285750" indent="-285750">
              <a:buFont typeface="Arial" panose="020B0604020202020204" pitchFamily="34" charset="0"/>
              <a:buChar char="•"/>
            </a:pPr>
            <a:r>
              <a:rPr lang="en-US" dirty="0" smtClean="0"/>
              <a:t>Static cues</a:t>
            </a:r>
            <a:endParaRPr lang="en-US" dirty="0"/>
          </a:p>
        </p:txBody>
      </p:sp>
      <p:sp>
        <p:nvSpPr>
          <p:cNvPr id="6" name="TextBox 5"/>
          <p:cNvSpPr txBox="1"/>
          <p:nvPr/>
        </p:nvSpPr>
        <p:spPr>
          <a:xfrm>
            <a:off x="4572000" y="4624485"/>
            <a:ext cx="2209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Symbols</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185" y="1219200"/>
            <a:ext cx="208129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21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33400" y="609600"/>
            <a:ext cx="83058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600" b="1" dirty="0" smtClean="0">
                <a:solidFill>
                  <a:srgbClr val="7030A0"/>
                </a:solidFill>
                <a:effectLst>
                  <a:outerShdw blurRad="38100" dist="38100" dir="2700000" algn="tl">
                    <a:srgbClr val="000000">
                      <a:alpha val="43137"/>
                    </a:srgbClr>
                  </a:outerShdw>
                </a:effectLst>
                <a:latin typeface="Book Antiqua" panose="02040602050305030304" pitchFamily="18" charset="0"/>
                <a:ea typeface="ＭＳ Ｐゴシック" pitchFamily="34" charset="-128"/>
              </a:rPr>
              <a:t>Visual Organizational Mode (VOM):</a:t>
            </a:r>
          </a:p>
        </p:txBody>
      </p:sp>
      <p:sp>
        <p:nvSpPr>
          <p:cNvPr id="23555" name="Rectangle 3"/>
          <p:cNvSpPr>
            <a:spLocks noGrp="1" noChangeArrowheads="1"/>
          </p:cNvSpPr>
          <p:nvPr>
            <p:ph type="body" idx="1"/>
          </p:nvPr>
        </p:nvSpPr>
        <p:spPr bwMode="auto">
          <a:xfrm>
            <a:off x="1066800" y="1752600"/>
            <a:ext cx="4038600" cy="392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itchFamily="2" charset="2"/>
              <a:buNone/>
            </a:pPr>
            <a:r>
              <a:rPr lang="en-US" altLang="en-US" sz="2800" dirty="0" smtClean="0"/>
              <a:t>	</a:t>
            </a:r>
            <a:r>
              <a:rPr lang="en-US" altLang="en-US" sz="2400" dirty="0" smtClean="0">
                <a:latin typeface="Book Antiqua" pitchFamily="18" charset="0"/>
              </a:rPr>
              <a:t>Visual cues used to represent the organization of an activity, routine, script, or schedule. These should not be thought of as a “crutch” from which they should be weaned.</a:t>
            </a:r>
          </a:p>
          <a:p>
            <a:pPr eaLnBrk="1" hangingPunct="1">
              <a:lnSpc>
                <a:spcPct val="80000"/>
              </a:lnSpc>
              <a:buFont typeface="Wingdings" pitchFamily="2" charset="2"/>
              <a:buNone/>
            </a:pPr>
            <a:endParaRPr lang="en-US" altLang="en-US" sz="2400" dirty="0" smtClean="0">
              <a:latin typeface="Book Antiqua" pitchFamily="18" charset="0"/>
            </a:endParaRPr>
          </a:p>
          <a:p>
            <a:pPr eaLnBrk="1" hangingPunct="1">
              <a:lnSpc>
                <a:spcPct val="80000"/>
              </a:lnSpc>
              <a:buFont typeface="Wingdings" pitchFamily="2" charset="2"/>
              <a:buNone/>
            </a:pPr>
            <a:r>
              <a:rPr lang="en-US" altLang="en-US" sz="2400" dirty="0" smtClean="0">
                <a:latin typeface="Book Antiqua" pitchFamily="18" charset="0"/>
              </a:rPr>
              <a:t>	Ex.: Schedule, timer, token board, first-then board, lists </a:t>
            </a:r>
          </a:p>
          <a:p>
            <a:pPr eaLnBrk="1" hangingPunct="1">
              <a:lnSpc>
                <a:spcPct val="80000"/>
              </a:lnSpc>
              <a:buFont typeface="Wingdings" pitchFamily="2" charset="2"/>
              <a:buNone/>
            </a:pPr>
            <a:endParaRPr lang="en-US" altLang="en-US" sz="2400" dirty="0" smtClean="0"/>
          </a:p>
          <a:p>
            <a:pPr eaLnBrk="1" hangingPunct="1">
              <a:lnSpc>
                <a:spcPct val="80000"/>
              </a:lnSpc>
            </a:pPr>
            <a:endParaRPr lang="en-US" altLang="en-US" sz="2400" dirty="0" smtClean="0"/>
          </a:p>
        </p:txBody>
      </p:sp>
      <p:pic>
        <p:nvPicPr>
          <p:cNvPr id="23556" name="Picture 4" descr="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1828800"/>
            <a:ext cx="31035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22378"/>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543799" cy="585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486400" y="1246654"/>
            <a:ext cx="3200400" cy="5405034"/>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15366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1371600" cy="586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609600"/>
            <a:ext cx="141622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33600"/>
            <a:ext cx="23050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V="1">
            <a:off x="3020071" y="5486400"/>
            <a:ext cx="2133600" cy="381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7" name="Picture 3" descr="C:\Users\williamsla\AppData\Local\Microsoft\Windows\Temporary Internet Files\Content.Outlook\3QZB6D58\IMG_0275.JPG"/>
          <p:cNvPicPr>
            <a:picLocks noChangeAspect="1" noChangeArrowheads="1"/>
          </p:cNvPicPr>
          <p:nvPr/>
        </p:nvPicPr>
        <p:blipFill rotWithShape="1">
          <a:blip r:embed="rId5">
            <a:extLst>
              <a:ext uri="{28A0092B-C50C-407E-A947-70E740481C1C}">
                <a14:useLocalDpi xmlns:a14="http://schemas.microsoft.com/office/drawing/2010/main" val="0"/>
              </a:ext>
            </a:extLst>
          </a:blip>
          <a:srcRect l="16689" t="15070" r="37397" b="10945"/>
          <a:stretch/>
        </p:blipFill>
        <p:spPr bwMode="auto">
          <a:xfrm rot="5400000">
            <a:off x="5464794" y="563018"/>
            <a:ext cx="2074917" cy="25076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illiamsla\AppData\Local\Microsoft\Windows\Temporary Internet Files\Content.Outlook\3QZB6D58\IMG_0272.JPG">
            <a:hlinkClick r:id="rId6" action="ppaction://hlinkfi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824" r="4712" b="5436"/>
          <a:stretch/>
        </p:blipFill>
        <p:spPr bwMode="auto">
          <a:xfrm rot="16200000">
            <a:off x="5461207" y="3597793"/>
            <a:ext cx="2371000" cy="232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92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Math Case Example</a:t>
            </a:r>
            <a:endParaRPr lang="en-US" dirty="0">
              <a:latin typeface="Book Antiqua" panose="02040602050305030304" pitchFamily="18" charset="0"/>
            </a:endParaRPr>
          </a:p>
        </p:txBody>
      </p:sp>
      <p:pic>
        <p:nvPicPr>
          <p:cNvPr id="2050" name="Picture 2">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7054" y="2590800"/>
            <a:ext cx="4268351" cy="300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496"/>
          <a:stretch/>
        </p:blipFill>
        <p:spPr bwMode="auto">
          <a:xfrm>
            <a:off x="152400" y="2133600"/>
            <a:ext cx="4267200" cy="373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681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Static Scene Cue</a:t>
            </a:r>
            <a:endParaRPr lang="en-US" dirty="0">
              <a:latin typeface="Book Antiqua" panose="02040602050305030304" pitchFamily="18" charset="0"/>
            </a:endParaRPr>
          </a:p>
        </p:txBody>
      </p:sp>
      <p:pic>
        <p:nvPicPr>
          <p:cNvPr id="8" name="Picture 2" descr="Image result for dog runni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90" r="16147"/>
          <a:stretch/>
        </p:blipFill>
        <p:spPr bwMode="auto">
          <a:xfrm>
            <a:off x="1905000" y="1371600"/>
            <a:ext cx="471759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00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Static Scene Cue</a:t>
            </a:r>
            <a:endParaRPr lang="en-US" dirty="0">
              <a:latin typeface="Book Antiqua" panose="02040602050305030304" pitchFamily="18" charset="0"/>
            </a:endParaRPr>
          </a:p>
        </p:txBody>
      </p:sp>
      <p:pic>
        <p:nvPicPr>
          <p:cNvPr id="2052" name="Picture 4" descr="Image result for washing ha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048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44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s Morphemes.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28600"/>
            <a:ext cx="5005874" cy="6629400"/>
          </a:xfrm>
          <a:prstGeom prst="rect">
            <a:avLst/>
          </a:prstGeom>
        </p:spPr>
      </p:pic>
    </p:spTree>
    <p:extLst>
      <p:ext uri="{BB962C8B-B14F-4D97-AF65-F5344CB8AC3E}">
        <p14:creationId xmlns:p14="http://schemas.microsoft.com/office/powerpoint/2010/main" val="3131782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 y="685800"/>
            <a:ext cx="8229600" cy="1143000"/>
          </a:xfrm>
        </p:spPr>
        <p:txBody>
          <a:bodyPr/>
          <a:lstStyle/>
          <a:p>
            <a:r>
              <a:rPr lang="en-US" dirty="0" smtClean="0"/>
              <a:t>Types of </a:t>
            </a:r>
            <a:r>
              <a:rPr lang="en-US" dirty="0" smtClean="0">
                <a:latin typeface="Book Antiqua" panose="02040602050305030304" pitchFamily="18" charset="0"/>
              </a:rPr>
              <a:t>Element</a:t>
            </a:r>
            <a:r>
              <a:rPr lang="en-US" dirty="0" smtClean="0"/>
              <a:t> Cues</a:t>
            </a:r>
            <a:endParaRPr lang="en-US" dirty="0"/>
          </a:p>
        </p:txBody>
      </p:sp>
      <p:sp>
        <p:nvSpPr>
          <p:cNvPr id="3" name="Text Placeholder 2"/>
          <p:cNvSpPr>
            <a:spLocks noGrp="1"/>
          </p:cNvSpPr>
          <p:nvPr>
            <p:ph type="body" idx="1"/>
          </p:nvPr>
        </p:nvSpPr>
        <p:spPr/>
        <p:txBody>
          <a:bodyPr/>
          <a:lstStyle/>
          <a:p>
            <a:pPr algn="ctr"/>
            <a:r>
              <a:rPr lang="en-US" dirty="0" smtClean="0">
                <a:latin typeface="Book Antiqua" panose="02040602050305030304" pitchFamily="18" charset="0"/>
              </a:rPr>
              <a:t>Agent Element Cues</a:t>
            </a:r>
            <a:endParaRPr lang="en-US" dirty="0">
              <a:latin typeface="Book Antiqua" panose="02040602050305030304" pitchFamily="18" charset="0"/>
            </a:endParaRPr>
          </a:p>
        </p:txBody>
      </p:sp>
      <p:sp>
        <p:nvSpPr>
          <p:cNvPr id="5" name="Text Placeholder 4"/>
          <p:cNvSpPr>
            <a:spLocks noGrp="1"/>
          </p:cNvSpPr>
          <p:nvPr>
            <p:ph type="body" sz="quarter" idx="3"/>
          </p:nvPr>
        </p:nvSpPr>
        <p:spPr/>
        <p:txBody>
          <a:bodyPr/>
          <a:lstStyle/>
          <a:p>
            <a:pPr algn="ctr"/>
            <a:r>
              <a:rPr lang="en-US" dirty="0" smtClean="0">
                <a:latin typeface="Book Antiqua" panose="02040602050305030304" pitchFamily="18" charset="0"/>
              </a:rPr>
              <a:t>Object Element Cues</a:t>
            </a:r>
            <a:endParaRPr lang="en-US" dirty="0">
              <a:latin typeface="Book Antiqua" panose="02040602050305030304" pitchFamily="18" charset="0"/>
            </a:endParaRPr>
          </a:p>
        </p:txBody>
      </p:sp>
      <p:pic>
        <p:nvPicPr>
          <p:cNvPr id="1638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05263" y="2174875"/>
            <a:ext cx="1944061"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01295" y="2174875"/>
            <a:ext cx="1329235"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288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dirty="0" smtClean="0">
                <a:solidFill>
                  <a:srgbClr val="7030A0"/>
                </a:solidFill>
                <a:latin typeface="Book Antiqua" panose="02040602050305030304" pitchFamily="18" charset="0"/>
              </a:rPr>
              <a:t>Types of Element Cues</a:t>
            </a:r>
            <a:endParaRPr lang="en-US" dirty="0">
              <a:solidFill>
                <a:srgbClr val="7030A0"/>
              </a:solidFill>
              <a:latin typeface="Book Antiqua" panose="02040602050305030304" pitchFamily="18" charset="0"/>
            </a:endParaRPr>
          </a:p>
        </p:txBody>
      </p:sp>
      <p:sp>
        <p:nvSpPr>
          <p:cNvPr id="3" name="Text Placeholder 2"/>
          <p:cNvSpPr>
            <a:spLocks noGrp="1"/>
          </p:cNvSpPr>
          <p:nvPr>
            <p:ph type="body" idx="1"/>
          </p:nvPr>
        </p:nvSpPr>
        <p:spPr/>
        <p:txBody>
          <a:bodyPr/>
          <a:lstStyle/>
          <a:p>
            <a:pPr algn="ctr"/>
            <a:r>
              <a:rPr lang="en-US" dirty="0" smtClean="0"/>
              <a:t>Action Element Cues</a:t>
            </a:r>
            <a:endParaRPr lang="en-US" dirty="0"/>
          </a:p>
        </p:txBody>
      </p:sp>
      <p:sp>
        <p:nvSpPr>
          <p:cNvPr id="5" name="Text Placeholder 4"/>
          <p:cNvSpPr>
            <a:spLocks noGrp="1"/>
          </p:cNvSpPr>
          <p:nvPr>
            <p:ph type="body" sz="quarter" idx="3"/>
          </p:nvPr>
        </p:nvSpPr>
        <p:spPr/>
        <p:txBody>
          <a:bodyPr/>
          <a:lstStyle/>
          <a:p>
            <a:pPr algn="ctr"/>
            <a:r>
              <a:rPr lang="en-US" dirty="0" smtClean="0"/>
              <a:t>Spatial Element Cues</a:t>
            </a:r>
            <a:endParaRPr lang="en-US" dirty="0"/>
          </a:p>
        </p:txBody>
      </p:sp>
      <p:pic>
        <p:nvPicPr>
          <p:cNvPr id="1741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34833" y="2174875"/>
            <a:ext cx="1284922"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1805940" cy="342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696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smtClean="0">
                <a:solidFill>
                  <a:srgbClr val="7030A0"/>
                </a:solidFill>
                <a:latin typeface="Book Antiqua" panose="02040602050305030304" pitchFamily="18" charset="0"/>
              </a:rPr>
              <a:t>Types of Element Cues</a:t>
            </a:r>
            <a:endParaRPr lang="en-US" dirty="0">
              <a:solidFill>
                <a:srgbClr val="7030A0"/>
              </a:solidFill>
              <a:latin typeface="Book Antiqua" panose="02040602050305030304" pitchFamily="18" charset="0"/>
            </a:endParaRPr>
          </a:p>
        </p:txBody>
      </p:sp>
      <p:sp>
        <p:nvSpPr>
          <p:cNvPr id="3" name="Text Placeholder 2"/>
          <p:cNvSpPr>
            <a:spLocks noGrp="1"/>
          </p:cNvSpPr>
          <p:nvPr>
            <p:ph type="body" idx="1"/>
          </p:nvPr>
        </p:nvSpPr>
        <p:spPr/>
        <p:txBody>
          <a:bodyPr/>
          <a:lstStyle/>
          <a:p>
            <a:pPr algn="ctr"/>
            <a:r>
              <a:rPr lang="en-US" dirty="0" smtClean="0"/>
              <a:t>Attribute Element Cues</a:t>
            </a:r>
            <a:endParaRPr lang="en-US" dirty="0"/>
          </a:p>
        </p:txBody>
      </p:sp>
      <p:sp>
        <p:nvSpPr>
          <p:cNvPr id="5" name="Text Placeholder 4"/>
          <p:cNvSpPr>
            <a:spLocks noGrp="1"/>
          </p:cNvSpPr>
          <p:nvPr>
            <p:ph type="body" sz="quarter" idx="3"/>
          </p:nvPr>
        </p:nvSpPr>
        <p:spPr/>
        <p:txBody>
          <a:bodyPr/>
          <a:lstStyle/>
          <a:p>
            <a:pPr algn="ctr"/>
            <a:r>
              <a:rPr lang="en-US" dirty="0" smtClean="0"/>
              <a:t>Temporal Element Cues</a:t>
            </a:r>
            <a:endParaRPr lang="en-US" dirty="0"/>
          </a:p>
        </p:txBody>
      </p:sp>
      <p:pic>
        <p:nvPicPr>
          <p:cNvPr id="1843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55946" y="2174875"/>
            <a:ext cx="1242695"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12472" y="2286000"/>
            <a:ext cx="1809166" cy="352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96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0" y="457200"/>
            <a:ext cx="8229600" cy="1143000"/>
          </a:xfrm>
        </p:spPr>
        <p:txBody>
          <a:bodyPr/>
          <a:lstStyle/>
          <a:p>
            <a:r>
              <a:rPr lang="en-US" dirty="0" smtClean="0">
                <a:solidFill>
                  <a:srgbClr val="7030A0"/>
                </a:solidFill>
                <a:latin typeface="Book Antiqua" panose="02040602050305030304" pitchFamily="18" charset="0"/>
              </a:rPr>
              <a:t>Mixed Scene Cue</a:t>
            </a:r>
            <a:endParaRPr lang="en-US" dirty="0">
              <a:solidFill>
                <a:srgbClr val="7030A0"/>
              </a:solidFill>
              <a:latin typeface="Book Antiqua" panose="02040602050305030304" pitchFamily="18"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0"/>
            <a:ext cx="3737201" cy="517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01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1104900" y="838200"/>
            <a:ext cx="75438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dirty="0" smtClean="0">
                <a:solidFill>
                  <a:srgbClr val="7030A0"/>
                </a:solidFill>
                <a:latin typeface="Book Antiqua" pitchFamily="18" charset="0"/>
              </a:rPr>
              <a:t>Visual Expressive Mode (VEM):</a:t>
            </a:r>
          </a:p>
        </p:txBody>
      </p:sp>
      <p:sp>
        <p:nvSpPr>
          <p:cNvPr id="36867" name="Rectangle 3"/>
          <p:cNvSpPr>
            <a:spLocks noChangeArrowheads="1"/>
          </p:cNvSpPr>
          <p:nvPr/>
        </p:nvSpPr>
        <p:spPr bwMode="auto">
          <a:xfrm>
            <a:off x="-153988" y="250825"/>
            <a:ext cx="18415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sz="2400" b="1">
              <a:latin typeface="Myriad Pro"/>
              <a:ea typeface="ＭＳ Ｐゴシック" pitchFamily="34" charset="-128"/>
            </a:endParaRPr>
          </a:p>
        </p:txBody>
      </p:sp>
      <p:sp>
        <p:nvSpPr>
          <p:cNvPr id="36868" name="Text Box 4"/>
          <p:cNvSpPr txBox="1">
            <a:spLocks noChangeArrowheads="1"/>
          </p:cNvSpPr>
          <p:nvPr/>
        </p:nvSpPr>
        <p:spPr bwMode="auto">
          <a:xfrm>
            <a:off x="762000" y="1752600"/>
            <a:ext cx="38100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dirty="0">
                <a:latin typeface="Book Antiqua" pitchFamily="18" charset="0"/>
                <a:ea typeface="ＭＳ Ｐゴシック" pitchFamily="34" charset="-128"/>
              </a:rPr>
              <a:t>Visual cues used for </a:t>
            </a:r>
          </a:p>
          <a:p>
            <a:r>
              <a:rPr lang="en-US" altLang="en-US" sz="2400" dirty="0">
                <a:latin typeface="Book Antiqua" pitchFamily="18" charset="0"/>
                <a:ea typeface="ＭＳ Ｐゴシック" pitchFamily="34" charset="-128"/>
              </a:rPr>
              <a:t>the purpose of expressive communication.</a:t>
            </a:r>
          </a:p>
          <a:p>
            <a:endParaRPr lang="en-US" altLang="en-US" sz="2400" dirty="0">
              <a:latin typeface="Book Antiqua" pitchFamily="18" charset="0"/>
              <a:ea typeface="ＭＳ Ｐゴシック" pitchFamily="34" charset="-128"/>
            </a:endParaRPr>
          </a:p>
          <a:p>
            <a:r>
              <a:rPr lang="en-US" altLang="en-US" sz="2400" dirty="0">
                <a:latin typeface="Book Antiqua" pitchFamily="18" charset="0"/>
                <a:ea typeface="ＭＳ Ｐゴシック" pitchFamily="34" charset="-128"/>
              </a:rPr>
              <a:t>Ex.: Topic boards, AAC devices, PECS, scene displays.</a:t>
            </a:r>
          </a:p>
          <a:p>
            <a:endParaRPr lang="en-US" altLang="en-US" sz="2000" dirty="0">
              <a:latin typeface="Verdana" pitchFamily="34" charset="0"/>
              <a:ea typeface="ＭＳ Ｐゴシック" pitchFamily="34" charset="-128"/>
            </a:endParaRPr>
          </a:p>
        </p:txBody>
      </p:sp>
      <p:pic>
        <p:nvPicPr>
          <p:cNvPr id="36869" name="Picture 5" descr="Visual Expression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8" y="2362200"/>
            <a:ext cx="32004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70557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91000"/>
            <a:ext cx="71247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838200"/>
            <a:ext cx="4267200" cy="245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099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3696464"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114800"/>
            <a:ext cx="3814762" cy="198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436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noAutofit/>
          </a:bodyPr>
          <a:lstStyle/>
          <a:p>
            <a:r>
              <a:rPr lang="en-US" sz="3600" dirty="0" smtClean="0">
                <a:solidFill>
                  <a:srgbClr val="7030A0"/>
                </a:solidFill>
                <a:latin typeface="Book Antiqua" panose="02040602050305030304" pitchFamily="18" charset="0"/>
              </a:rPr>
              <a:t>Why </a:t>
            </a:r>
            <a:r>
              <a:rPr lang="en-US" sz="3600" i="1" dirty="0" smtClean="0">
                <a:solidFill>
                  <a:srgbClr val="7030A0"/>
                </a:solidFill>
                <a:latin typeface="Book Antiqua" panose="02040602050305030304" pitchFamily="18" charset="0"/>
              </a:rPr>
              <a:t>Video-Based </a:t>
            </a:r>
            <a:r>
              <a:rPr lang="en-US" sz="3600" dirty="0" smtClean="0">
                <a:solidFill>
                  <a:srgbClr val="7030A0"/>
                </a:solidFill>
                <a:latin typeface="Book Antiqua" panose="02040602050305030304" pitchFamily="18" charset="0"/>
              </a:rPr>
              <a:t>Observational Learning?</a:t>
            </a:r>
            <a:endParaRPr lang="en-US" sz="3600" dirty="0">
              <a:solidFill>
                <a:srgbClr val="7030A0"/>
              </a:solidFill>
              <a:latin typeface="Book Antiqua" panose="02040602050305030304" pitchFamily="18" charset="0"/>
            </a:endParaRPr>
          </a:p>
        </p:txBody>
      </p:sp>
      <p:sp>
        <p:nvSpPr>
          <p:cNvPr id="3" name="Content Placeholder 2"/>
          <p:cNvSpPr>
            <a:spLocks noGrp="1"/>
          </p:cNvSpPr>
          <p:nvPr>
            <p:ph sz="half" idx="1"/>
          </p:nvPr>
        </p:nvSpPr>
        <p:spPr>
          <a:xfrm>
            <a:off x="228600" y="1524000"/>
            <a:ext cx="3657600" cy="3886200"/>
          </a:xfrm>
        </p:spPr>
        <p:txBody>
          <a:bodyPr>
            <a:normAutofit fontScale="92500" lnSpcReduction="10000"/>
          </a:bodyPr>
          <a:lstStyle/>
          <a:p>
            <a:r>
              <a:rPr lang="en-US" dirty="0" smtClean="0">
                <a:latin typeface="Book Antiqua" panose="02040602050305030304" pitchFamily="18" charset="0"/>
              </a:rPr>
              <a:t>Takes advantage of the learner’s </a:t>
            </a:r>
          </a:p>
          <a:p>
            <a:pPr lvl="2"/>
            <a:r>
              <a:rPr lang="en-US" sz="1900" dirty="0" smtClean="0">
                <a:latin typeface="Book Antiqua" panose="02040602050305030304" pitchFamily="18" charset="0"/>
              </a:rPr>
              <a:t>Visual processing capability over auditory processing</a:t>
            </a:r>
          </a:p>
          <a:p>
            <a:pPr marL="685800" lvl="2" indent="0">
              <a:buNone/>
            </a:pPr>
            <a:endParaRPr lang="en-US" sz="1900" dirty="0" smtClean="0">
              <a:latin typeface="Book Antiqua" panose="02040602050305030304" pitchFamily="18" charset="0"/>
            </a:endParaRPr>
          </a:p>
          <a:p>
            <a:r>
              <a:rPr lang="en-US" dirty="0" smtClean="0">
                <a:latin typeface="Book Antiqua" panose="02040602050305030304" pitchFamily="18" charset="0"/>
              </a:rPr>
              <a:t>Provides a variety of different behaviors in realistic contexts</a:t>
            </a:r>
            <a:endParaRPr lang="en-US" dirty="0">
              <a:latin typeface="Book Antiqua" panose="02040602050305030304" pitchFamily="18" charset="0"/>
            </a:endParaRPr>
          </a:p>
          <a:p>
            <a:pPr lvl="2"/>
            <a:r>
              <a:rPr lang="en-US" sz="1700" dirty="0" smtClean="0">
                <a:latin typeface="Book Antiqua" panose="02040602050305030304" pitchFamily="18" charset="0"/>
              </a:rPr>
              <a:t>Use multiple familiar people, objects, and settings</a:t>
            </a:r>
          </a:p>
          <a:p>
            <a:pPr marL="685800" lvl="2" indent="0">
              <a:buNone/>
            </a:pPr>
            <a:endParaRPr lang="en-US" sz="1700" dirty="0">
              <a:latin typeface="Footlight MT Light" panose="0204060206030A020304" pitchFamily="18" charset="0"/>
            </a:endParaRPr>
          </a:p>
          <a:p>
            <a:pPr marL="685800" lvl="2" indent="0">
              <a:buNone/>
            </a:pPr>
            <a:endParaRPr lang="en-US" sz="1700" dirty="0" smtClean="0">
              <a:latin typeface="Footlight MT Light" panose="0204060206030A020304" pitchFamily="18" charset="0"/>
            </a:endParaRPr>
          </a:p>
          <a:p>
            <a:pPr marL="1097280" lvl="4" indent="0">
              <a:buNone/>
            </a:pPr>
            <a:endParaRPr lang="en-US" dirty="0"/>
          </a:p>
          <a:p>
            <a:pPr lvl="1"/>
            <a:endParaRPr lang="en-US" dirty="0"/>
          </a:p>
          <a:p>
            <a:pPr marL="685800" lvl="2" indent="0">
              <a:buNone/>
            </a:pPr>
            <a:endParaRPr lang="en-US" dirty="0"/>
          </a:p>
          <a:p>
            <a:pPr marL="1097280" lvl="4" indent="0">
              <a:buNone/>
            </a:pPr>
            <a:endParaRPr lang="en-US" dirty="0"/>
          </a:p>
          <a:p>
            <a:pPr lvl="1"/>
            <a:endParaRPr lang="en-US" dirty="0"/>
          </a:p>
          <a:p>
            <a:pPr marL="365760" lvl="1" indent="0">
              <a:buNone/>
            </a:pPr>
            <a:endParaRPr lang="en-US" dirty="0"/>
          </a:p>
          <a:p>
            <a:pPr lvl="1"/>
            <a:endParaRPr lang="en-US" dirty="0"/>
          </a:p>
        </p:txBody>
      </p:sp>
      <p:sp>
        <p:nvSpPr>
          <p:cNvPr id="4" name="Content Placeholder 3"/>
          <p:cNvSpPr>
            <a:spLocks noGrp="1"/>
          </p:cNvSpPr>
          <p:nvPr>
            <p:ph sz="half" idx="2"/>
          </p:nvPr>
        </p:nvSpPr>
        <p:spPr>
          <a:xfrm>
            <a:off x="4953000" y="1524000"/>
            <a:ext cx="3505200" cy="3657600"/>
          </a:xfrm>
        </p:spPr>
        <p:txBody>
          <a:bodyPr/>
          <a:lstStyle/>
          <a:p>
            <a:r>
              <a:rPr lang="en-US" dirty="0">
                <a:latin typeface="Book Antiqua" panose="02040602050305030304" pitchFamily="18" charset="0"/>
              </a:rPr>
              <a:t>Efficient and cost-effective</a:t>
            </a:r>
          </a:p>
          <a:p>
            <a:pPr lvl="2"/>
            <a:r>
              <a:rPr lang="en-US" sz="1700" dirty="0">
                <a:latin typeface="Book Antiqua" panose="02040602050305030304" pitchFamily="18" charset="0"/>
              </a:rPr>
              <a:t>Create once, replay as many times as needed</a:t>
            </a:r>
          </a:p>
          <a:p>
            <a:pPr lvl="2"/>
            <a:r>
              <a:rPr lang="en-US" sz="1700" dirty="0">
                <a:latin typeface="Book Antiqua" panose="02040602050305030304" pitchFamily="18" charset="0"/>
              </a:rPr>
              <a:t>Consistency is built-in</a:t>
            </a:r>
          </a:p>
          <a:p>
            <a:r>
              <a:rPr lang="en-US" sz="2400" dirty="0">
                <a:latin typeface="Book Antiqua" panose="02040602050305030304" pitchFamily="18" charset="0"/>
              </a:rPr>
              <a:t>Students with autism favor viewing themselves in videos</a:t>
            </a:r>
          </a:p>
          <a:p>
            <a:pPr lvl="2"/>
            <a:r>
              <a:rPr lang="en-US" sz="1900" dirty="0">
                <a:latin typeface="Book Antiqua" panose="02040602050305030304" pitchFamily="18" charset="0"/>
              </a:rPr>
              <a:t>Self-modeling</a:t>
            </a:r>
          </a:p>
          <a:p>
            <a:endParaRPr lang="en-US" dirty="0"/>
          </a:p>
        </p:txBody>
      </p:sp>
      <p:pic>
        <p:nvPicPr>
          <p:cNvPr id="205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257800"/>
            <a:ext cx="3657600" cy="147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03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7030A0"/>
                </a:solidFill>
                <a:latin typeface="Book Antiqua" panose="02040602050305030304" pitchFamily="18" charset="0"/>
              </a:rPr>
              <a:t>Video Modeling</a:t>
            </a:r>
            <a:br>
              <a:rPr lang="en-US" dirty="0" smtClean="0">
                <a:solidFill>
                  <a:srgbClr val="7030A0"/>
                </a:solidFill>
                <a:latin typeface="Book Antiqua" panose="02040602050305030304" pitchFamily="18" charset="0"/>
              </a:rPr>
            </a:br>
            <a:r>
              <a:rPr lang="en-US" sz="2200" dirty="0" smtClean="0">
                <a:solidFill>
                  <a:srgbClr val="7030A0"/>
                </a:solidFill>
                <a:latin typeface="Book Antiqua" panose="02040602050305030304" pitchFamily="18" charset="0"/>
              </a:rPr>
              <a:t>(Dynamic Scene Cues)</a:t>
            </a:r>
            <a:endParaRPr lang="en-US" sz="2200" dirty="0">
              <a:solidFill>
                <a:srgbClr val="7030A0"/>
              </a:solidFill>
              <a:latin typeface="Book Antiqua" panose="02040602050305030304" pitchFamily="18" charset="0"/>
            </a:endParaRPr>
          </a:p>
        </p:txBody>
      </p:sp>
      <p:sp>
        <p:nvSpPr>
          <p:cNvPr id="3" name="Content Placeholder 2"/>
          <p:cNvSpPr>
            <a:spLocks noGrp="1"/>
          </p:cNvSpPr>
          <p:nvPr>
            <p:ph sz="half" idx="1"/>
          </p:nvPr>
        </p:nvSpPr>
        <p:spPr>
          <a:xfrm>
            <a:off x="381000" y="1371600"/>
            <a:ext cx="4038600" cy="4525963"/>
          </a:xfrm>
        </p:spPr>
        <p:txBody>
          <a:bodyPr>
            <a:normAutofit fontScale="70000" lnSpcReduction="20000"/>
          </a:bodyPr>
          <a:lstStyle/>
          <a:p>
            <a:r>
              <a:rPr lang="en-US" dirty="0" smtClean="0">
                <a:latin typeface="Book Antiqua" panose="02040602050305030304" pitchFamily="18" charset="0"/>
              </a:rPr>
              <a:t>A method of teaching that uses video recordings or live video to provide a video model of instructions on how to carry out a task, behavior, or skill.</a:t>
            </a:r>
          </a:p>
          <a:p>
            <a:pPr marL="68580" indent="0">
              <a:buNone/>
            </a:pPr>
            <a:endParaRPr lang="en-US" dirty="0" smtClean="0">
              <a:latin typeface="Book Antiqua" panose="02040602050305030304" pitchFamily="18" charset="0"/>
            </a:endParaRPr>
          </a:p>
          <a:p>
            <a:r>
              <a:rPr lang="en-US" dirty="0" smtClean="0">
                <a:latin typeface="Book Antiqua" panose="02040602050305030304" pitchFamily="18" charset="0"/>
              </a:rPr>
              <a:t>Four types of video modeling</a:t>
            </a:r>
          </a:p>
          <a:p>
            <a:pPr lvl="1"/>
            <a:r>
              <a:rPr lang="en-US" sz="1800" dirty="0" smtClean="0">
                <a:latin typeface="Book Antiqua" panose="02040602050305030304" pitchFamily="18" charset="0"/>
              </a:rPr>
              <a:t>Basic: a video filmed of someone other than the viewer of the video performing a task or skill</a:t>
            </a:r>
          </a:p>
          <a:p>
            <a:pPr lvl="1"/>
            <a:r>
              <a:rPr lang="en-US" sz="1800" dirty="0" smtClean="0">
                <a:latin typeface="Book Antiqua" panose="02040602050305030304" pitchFamily="18" charset="0"/>
              </a:rPr>
              <a:t>Self-Modeling: the video is of the viewer performing the task or skill</a:t>
            </a:r>
          </a:p>
          <a:p>
            <a:pPr lvl="1"/>
            <a:r>
              <a:rPr lang="en-US" sz="1800" dirty="0" smtClean="0">
                <a:latin typeface="Book Antiqua" panose="02040602050305030304" pitchFamily="18" charset="0"/>
              </a:rPr>
              <a:t>Point of View: video is recorded from the point of view of the viewer</a:t>
            </a:r>
          </a:p>
          <a:p>
            <a:pPr lvl="1"/>
            <a:r>
              <a:rPr lang="en-US" sz="1800" dirty="0" smtClean="0">
                <a:latin typeface="Book Antiqua" panose="02040602050305030304" pitchFamily="18" charset="0"/>
              </a:rPr>
              <a:t>Video Prompting: consists of multiple steps to break down the task.  Either the viewer or someone else can be the subject.</a:t>
            </a:r>
            <a:endParaRPr lang="en-US" sz="1800" dirty="0">
              <a:latin typeface="Book Antiqua" panose="02040602050305030304" pitchFamily="18" charset="0"/>
            </a:endParaRPr>
          </a:p>
          <a:p>
            <a:pPr lvl="1"/>
            <a:endParaRPr lang="en-US" dirty="0" smtClean="0"/>
          </a:p>
        </p:txBody>
      </p:sp>
      <p:sp>
        <p:nvSpPr>
          <p:cNvPr id="4" name="AutoShape 2" descr="Image result for QR cod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038600" cy="169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44958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562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7030A0"/>
                </a:solidFill>
                <a:latin typeface="Book Antiqua" panose="02040602050305030304" pitchFamily="18" charset="0"/>
              </a:rPr>
              <a:t>Review</a:t>
            </a:r>
          </a:p>
        </p:txBody>
      </p:sp>
      <p:sp>
        <p:nvSpPr>
          <p:cNvPr id="4" name="Content Placeholder 3"/>
          <p:cNvSpPr>
            <a:spLocks noGrp="1"/>
          </p:cNvSpPr>
          <p:nvPr>
            <p:ph idx="1"/>
          </p:nvPr>
        </p:nvSpPr>
        <p:spPr>
          <a:xfrm>
            <a:off x="457200" y="1752600"/>
            <a:ext cx="8229600" cy="4751388"/>
          </a:xfrm>
        </p:spPr>
        <p:txBody>
          <a:bodyPr/>
          <a:lstStyle/>
          <a:p>
            <a:pPr>
              <a:defRPr/>
            </a:pPr>
            <a:r>
              <a:rPr lang="en-US" sz="2000" dirty="0" smtClean="0">
                <a:latin typeface="Book Antiqua" panose="02040602050305030304" pitchFamily="18" charset="0"/>
              </a:rPr>
              <a:t>Assessment is key!  Don’t skip this step!</a:t>
            </a:r>
            <a:endParaRPr lang="en-US" sz="1800" dirty="0" smtClean="0">
              <a:latin typeface="Book Antiqua" panose="02040602050305030304" pitchFamily="18" charset="0"/>
            </a:endParaRPr>
          </a:p>
          <a:p>
            <a:pPr marL="0" indent="0">
              <a:buNone/>
              <a:defRPr/>
            </a:pPr>
            <a:endParaRPr lang="en-US" sz="2000" dirty="0" smtClean="0">
              <a:latin typeface="Book Antiqua" panose="02040602050305030304" pitchFamily="18" charset="0"/>
            </a:endParaRPr>
          </a:p>
          <a:p>
            <a:pPr>
              <a:buFont typeface="Arial" panose="020B0604020202020204" pitchFamily="34" charset="0"/>
              <a:buChar char="•"/>
              <a:defRPr/>
            </a:pPr>
            <a:r>
              <a:rPr lang="en-US" sz="2000" dirty="0" smtClean="0">
                <a:latin typeface="Book Antiqua" panose="02040602050305030304" pitchFamily="18" charset="0"/>
              </a:rPr>
              <a:t>Remember, even though a child is using a grid format, new skills should be introduced with static or dynamic scenes.</a:t>
            </a:r>
            <a:endParaRPr lang="en-US" sz="2000" dirty="0">
              <a:latin typeface="Book Antiqua" panose="02040602050305030304" pitchFamily="18" charset="0"/>
            </a:endParaRPr>
          </a:p>
          <a:p>
            <a:pPr>
              <a:buFont typeface="Arial" panose="020B0604020202020204" pitchFamily="34" charset="0"/>
              <a:buChar char="•"/>
              <a:defRPr/>
            </a:pPr>
            <a:endParaRPr lang="en-US" sz="2000" dirty="0" smtClean="0">
              <a:latin typeface="Book Antiqua" panose="02040602050305030304" pitchFamily="18" charset="0"/>
            </a:endParaRPr>
          </a:p>
          <a:p>
            <a:pPr>
              <a:buFont typeface="Arial" panose="020B0604020202020204" pitchFamily="34" charset="0"/>
              <a:buChar char="•"/>
              <a:defRPr/>
            </a:pPr>
            <a:r>
              <a:rPr lang="en-US" sz="2000" dirty="0" smtClean="0">
                <a:latin typeface="Book Antiqua" panose="02040602050305030304" pitchFamily="18" charset="0"/>
              </a:rPr>
              <a:t>Move </a:t>
            </a:r>
            <a:r>
              <a:rPr lang="en-US" sz="2000" dirty="0">
                <a:latin typeface="Book Antiqua" panose="02040602050305030304" pitchFamily="18" charset="0"/>
              </a:rPr>
              <a:t>children along the visual spectrum as appropriate, but meet them where they are.</a:t>
            </a:r>
          </a:p>
          <a:p>
            <a:pPr marL="0" indent="0">
              <a:buFontTx/>
              <a:buNone/>
              <a:defRPr/>
            </a:pPr>
            <a:endParaRPr lang="en-US" sz="2000" dirty="0"/>
          </a:p>
        </p:txBody>
      </p:sp>
      <p:pic>
        <p:nvPicPr>
          <p:cNvPr id="1026" name="Picture 2" descr="Image result for students using visual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433998"/>
            <a:ext cx="3397288" cy="226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82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solidFill>
                  <a:srgbClr val="7030A0"/>
                </a:solidFill>
                <a:latin typeface="Book Antiqua" panose="02040602050305030304" pitchFamily="18" charset="0"/>
              </a:rPr>
              <a:t>Questions?</a:t>
            </a:r>
            <a:endParaRPr lang="en-US"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207112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78486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600" b="1" dirty="0" smtClean="0">
                <a:solidFill>
                  <a:srgbClr val="7030A0"/>
                </a:solidFill>
                <a:effectLst>
                  <a:outerShdw blurRad="38100" dist="38100" dir="2700000" algn="tl">
                    <a:srgbClr val="000000">
                      <a:alpha val="43137"/>
                    </a:srgbClr>
                  </a:outerShdw>
                </a:effectLst>
                <a:latin typeface="Book Antiqua" panose="02040602050305030304" pitchFamily="18" charset="0"/>
                <a:ea typeface="ＭＳ Ｐゴシック" pitchFamily="34" charset="-128"/>
              </a:rPr>
              <a:t>Visual Instructional Mode (VIM):</a:t>
            </a:r>
          </a:p>
        </p:txBody>
      </p:sp>
      <p:sp>
        <p:nvSpPr>
          <p:cNvPr id="22531" name="Rectangle 3"/>
          <p:cNvSpPr>
            <a:spLocks noGrp="1" noChangeArrowheads="1"/>
          </p:cNvSpPr>
          <p:nvPr>
            <p:ph type="body" idx="1"/>
          </p:nvPr>
        </p:nvSpPr>
        <p:spPr bwMode="auto">
          <a:xfrm>
            <a:off x="762000" y="1452563"/>
            <a:ext cx="4876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None/>
            </a:pPr>
            <a:r>
              <a:rPr lang="en-US" altLang="en-US" sz="2400" dirty="0" smtClean="0"/>
              <a:t>	</a:t>
            </a:r>
            <a:r>
              <a:rPr lang="en-US" altLang="en-US" sz="2700" dirty="0" smtClean="0">
                <a:latin typeface="Book Antiqua" pitchFamily="18" charset="0"/>
              </a:rPr>
              <a:t>Visual cues used for the purpose of comprehension, that are imposed as an alternative to, or in conjunction with, speech.</a:t>
            </a:r>
            <a:r>
              <a:rPr lang="en-US" altLang="en-US" sz="2700" dirty="0" smtClean="0">
                <a:solidFill>
                  <a:schemeClr val="hlink"/>
                </a:solidFill>
                <a:latin typeface="Book Antiqua" pitchFamily="18" charset="0"/>
              </a:rPr>
              <a:t> </a:t>
            </a:r>
          </a:p>
          <a:p>
            <a:pPr eaLnBrk="1" hangingPunct="1">
              <a:lnSpc>
                <a:spcPct val="90000"/>
              </a:lnSpc>
              <a:buFont typeface="Wingdings" pitchFamily="2" charset="2"/>
              <a:buNone/>
            </a:pPr>
            <a:endParaRPr lang="en-US" altLang="en-US" sz="1400" dirty="0" smtClean="0">
              <a:solidFill>
                <a:schemeClr val="hlink"/>
              </a:solidFill>
              <a:latin typeface="Book Antiqua" pitchFamily="18" charset="0"/>
            </a:endParaRPr>
          </a:p>
          <a:p>
            <a:pPr eaLnBrk="1" hangingPunct="1">
              <a:lnSpc>
                <a:spcPct val="90000"/>
              </a:lnSpc>
              <a:buFont typeface="Wingdings" pitchFamily="2" charset="2"/>
              <a:buNone/>
            </a:pPr>
            <a:r>
              <a:rPr lang="en-US" altLang="en-US" sz="2700" dirty="0" smtClean="0">
                <a:latin typeface="Book Antiqua" pitchFamily="18" charset="0"/>
              </a:rPr>
              <a:t>	Ex.: word wheels, flashcards, written directions, visual stories, any visual to aid in comprehension of concept or content.</a:t>
            </a:r>
          </a:p>
        </p:txBody>
      </p:sp>
      <p:pic>
        <p:nvPicPr>
          <p:cNvPr id="22532" name="Picture 4" descr="Visual Instruction V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38400"/>
            <a:ext cx="3128963"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64791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Book Antiqua" panose="02040602050305030304" pitchFamily="18" charset="0"/>
              </a:rPr>
              <a:t>Assessment</a:t>
            </a:r>
            <a:endParaRPr lang="en-US" dirty="0"/>
          </a:p>
        </p:txBody>
      </p:sp>
      <p:sp>
        <p:nvSpPr>
          <p:cNvPr id="3" name="Content Placeholder 2"/>
          <p:cNvSpPr>
            <a:spLocks noGrp="1"/>
          </p:cNvSpPr>
          <p:nvPr>
            <p:ph idx="1"/>
          </p:nvPr>
        </p:nvSpPr>
        <p:spPr>
          <a:xfrm>
            <a:off x="457200" y="1371600"/>
            <a:ext cx="8229600" cy="5181600"/>
          </a:xfrm>
        </p:spPr>
        <p:txBody>
          <a:bodyPr/>
          <a:lstStyle/>
          <a:p>
            <a:r>
              <a:rPr lang="en-US" dirty="0" smtClean="0">
                <a:solidFill>
                  <a:srgbClr val="7030A0"/>
                </a:solidFill>
                <a:latin typeface="Book Antiqua" panose="02040602050305030304" pitchFamily="18" charset="0"/>
              </a:rPr>
              <a:t>VRA-Visual Representation Assessment</a:t>
            </a:r>
          </a:p>
          <a:p>
            <a:pPr lvl="1"/>
            <a:r>
              <a:rPr lang="en-US" sz="2400" dirty="0" smtClean="0">
                <a:latin typeface="Book Antiqua" panose="02040602050305030304" pitchFamily="18" charset="0"/>
              </a:rPr>
              <a:t>Systematic way to determine whether a student needs real objects, real photographs, symbols, or text in order to comprehend visual information.</a:t>
            </a:r>
          </a:p>
          <a:p>
            <a:pPr marL="457200" lvl="1" indent="0">
              <a:buNone/>
            </a:pPr>
            <a:endParaRPr lang="en-US" sz="2400" dirty="0" smtClean="0">
              <a:latin typeface="Book Antiqua" panose="02040602050305030304" pitchFamily="18" charset="0"/>
            </a:endParaRPr>
          </a:p>
          <a:p>
            <a:r>
              <a:rPr lang="en-US" dirty="0" smtClean="0">
                <a:solidFill>
                  <a:srgbClr val="7030A0"/>
                </a:solidFill>
                <a:latin typeface="Book Antiqua" panose="02040602050305030304" pitchFamily="18" charset="0"/>
              </a:rPr>
              <a:t>PACE-Preposition Action Concept Evaluation</a:t>
            </a:r>
          </a:p>
          <a:p>
            <a:pPr lvl="1"/>
            <a:r>
              <a:rPr lang="en-US" sz="2400" dirty="0" smtClean="0">
                <a:latin typeface="Book Antiqua" panose="02040602050305030304" pitchFamily="18" charset="0"/>
              </a:rPr>
              <a:t>Systematic way to determine which type of visual support (static or dynamic) the student needs in order to learn new skills across the curriculum.</a:t>
            </a:r>
            <a:endParaRPr lang="en-US" sz="2400" dirty="0">
              <a:latin typeface="Book Antiqua" panose="02040602050305030304" pitchFamily="18" charset="0"/>
            </a:endParaRPr>
          </a:p>
        </p:txBody>
      </p:sp>
    </p:spTree>
    <p:extLst>
      <p:ext uri="{BB962C8B-B14F-4D97-AF65-F5344CB8AC3E}">
        <p14:creationId xmlns:p14="http://schemas.microsoft.com/office/powerpoint/2010/main" val="93810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7030A0"/>
                </a:solidFill>
                <a:latin typeface="Footlight MT Light" panose="0204060206030A020304" pitchFamily="18" charset="0"/>
              </a:rPr>
              <a:t>Communication Displays</a:t>
            </a:r>
          </a:p>
        </p:txBody>
      </p:sp>
      <p:sp>
        <p:nvSpPr>
          <p:cNvPr id="8" name="Content Placeholder 7"/>
          <p:cNvSpPr>
            <a:spLocks noGrp="1"/>
          </p:cNvSpPr>
          <p:nvPr>
            <p:ph sz="half" idx="1"/>
          </p:nvPr>
        </p:nvSpPr>
        <p:spPr/>
        <p:txBody>
          <a:bodyPr/>
          <a:lstStyle/>
          <a:p>
            <a:pPr>
              <a:defRPr/>
            </a:pPr>
            <a:r>
              <a:rPr lang="en-US" dirty="0" smtClean="0">
                <a:latin typeface="Footlight MT Light" panose="0204060206030A020304" pitchFamily="18" charset="0"/>
              </a:rPr>
              <a:t>Grid Displays</a:t>
            </a:r>
          </a:p>
          <a:p>
            <a:pPr lvl="1">
              <a:defRPr/>
            </a:pPr>
            <a:r>
              <a:rPr lang="en-US" dirty="0" smtClean="0">
                <a:latin typeface="Footlight MT Light" panose="0204060206030A020304" pitchFamily="18" charset="0"/>
              </a:rPr>
              <a:t>Communication book displays</a:t>
            </a:r>
          </a:p>
          <a:p>
            <a:pPr lvl="1">
              <a:defRPr/>
            </a:pPr>
            <a:r>
              <a:rPr lang="en-US" dirty="0" smtClean="0">
                <a:latin typeface="Footlight MT Light" panose="0204060206030A020304" pitchFamily="18" charset="0"/>
              </a:rPr>
              <a:t>Conversation displays</a:t>
            </a:r>
          </a:p>
          <a:p>
            <a:pPr lvl="1">
              <a:defRPr/>
            </a:pPr>
            <a:r>
              <a:rPr lang="en-US" dirty="0" smtClean="0">
                <a:latin typeface="Footlight MT Light" panose="0204060206030A020304" pitchFamily="18" charset="0"/>
              </a:rPr>
              <a:t>Visual schedules</a:t>
            </a:r>
          </a:p>
          <a:p>
            <a:pPr lvl="1">
              <a:defRPr/>
            </a:pPr>
            <a:r>
              <a:rPr lang="en-US" dirty="0" smtClean="0">
                <a:latin typeface="Footlight MT Light" panose="0204060206030A020304" pitchFamily="18" charset="0"/>
              </a:rPr>
              <a:t>Temporal displays</a:t>
            </a:r>
            <a:endParaRPr lang="en-US" dirty="0">
              <a:latin typeface="Footlight MT Light" panose="0204060206030A020304" pitchFamily="18" charset="0"/>
            </a:endParaRPr>
          </a:p>
          <a:p>
            <a:pPr marL="457200" lvl="1" indent="0">
              <a:buFontTx/>
              <a:buNone/>
              <a:defRPr/>
            </a:pPr>
            <a:endParaRPr lang="en-US" dirty="0" smtClean="0">
              <a:latin typeface="Book Antiqua" panose="02040602050305030304" pitchFamily="18" charset="0"/>
            </a:endParaRPr>
          </a:p>
        </p:txBody>
      </p:sp>
      <p:sp>
        <p:nvSpPr>
          <p:cNvPr id="33796" name="Content Placeholder 8"/>
          <p:cNvSpPr>
            <a:spLocks noGrp="1"/>
          </p:cNvSpPr>
          <p:nvPr>
            <p:ph sz="half" idx="2"/>
          </p:nvPr>
        </p:nvSpPr>
        <p:spPr bwMode="auto">
          <a:xfrm>
            <a:off x="4648200" y="1447800"/>
            <a:ext cx="40386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latin typeface="Footlight MT Light" panose="0204060206030A020304" pitchFamily="18" charset="0"/>
              </a:rPr>
              <a:t>Whole Scene Displays</a:t>
            </a:r>
          </a:p>
          <a:p>
            <a:endParaRPr lang="en-US" altLang="en-US" dirty="0" smtClean="0">
              <a:latin typeface="Footlight MT Light" panose="0204060206030A020304" pitchFamily="18" charset="0"/>
            </a:endParaRPr>
          </a:p>
          <a:p>
            <a:pPr marL="0" indent="0">
              <a:buNone/>
            </a:pPr>
            <a:endParaRPr lang="en-US" altLang="en-US" dirty="0" smtClean="0">
              <a:latin typeface="Footlight MT Light" panose="0204060206030A020304" pitchFamily="18" charset="0"/>
            </a:endParaRPr>
          </a:p>
          <a:p>
            <a:pPr marL="0" indent="0">
              <a:buNone/>
            </a:pPr>
            <a:endParaRPr lang="en-US" altLang="en-US" dirty="0">
              <a:latin typeface="Footlight MT Light" panose="0204060206030A020304" pitchFamily="18" charset="0"/>
            </a:endParaRPr>
          </a:p>
          <a:p>
            <a:pPr marL="0" indent="0">
              <a:buNone/>
            </a:pPr>
            <a:endParaRPr lang="en-US" altLang="en-US" sz="2400" dirty="0" smtClean="0">
              <a:latin typeface="Footlight MT Light" panose="0204060206030A020304" pitchFamily="18" charset="0"/>
            </a:endParaRPr>
          </a:p>
          <a:p>
            <a:r>
              <a:rPr lang="en-US" altLang="en-US" sz="2400" dirty="0" smtClean="0">
                <a:latin typeface="Footlight MT Light" panose="0204060206030A020304" pitchFamily="18" charset="0"/>
              </a:rPr>
              <a:t>Mixed Displays</a:t>
            </a:r>
          </a:p>
        </p:txBody>
      </p:sp>
      <p:pic>
        <p:nvPicPr>
          <p:cNvPr id="5" name="Picture 2" descr="Image result for tying shoes">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86"/>
          <a:stretch/>
        </p:blipFill>
        <p:spPr bwMode="auto">
          <a:xfrm>
            <a:off x="5203406" y="4304969"/>
            <a:ext cx="1753324" cy="12540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991895" y="5592498"/>
            <a:ext cx="2209800" cy="971780"/>
            <a:chOff x="2133600" y="4571999"/>
            <a:chExt cx="4594952" cy="1943559"/>
          </a:xfrm>
        </p:grpSpPr>
        <p:sp>
          <p:nvSpPr>
            <p:cNvPr id="7" name="Rectangle 6"/>
            <p:cNvSpPr/>
            <p:nvPr/>
          </p:nvSpPr>
          <p:spPr>
            <a:xfrm>
              <a:off x="2133600" y="4571999"/>
              <a:ext cx="2057400" cy="1943559"/>
            </a:xfrm>
            <a:prstGeom prst="rect">
              <a:avLst/>
            </a:prstGeom>
            <a:solidFill>
              <a:srgbClr val="DD83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71152" y="4571999"/>
              <a:ext cx="2057400" cy="1943559"/>
            </a:xfrm>
            <a:prstGeom prst="rect">
              <a:avLst/>
            </a:prstGeom>
            <a:solidFill>
              <a:srgbClr val="F5FD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488" y="5698596"/>
            <a:ext cx="834255" cy="75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815" y="5728332"/>
            <a:ext cx="817347" cy="73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304969"/>
            <a:ext cx="2814025" cy="199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9488" y="1981200"/>
            <a:ext cx="3151630" cy="177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3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Book Antiqua" panose="02040602050305030304" pitchFamily="18" charset="0"/>
              </a:rPr>
              <a:t>Case Example #1</a:t>
            </a:r>
            <a:br>
              <a:rPr lang="en-US" dirty="0">
                <a:solidFill>
                  <a:schemeClr val="accent1">
                    <a:lumMod val="50000"/>
                  </a:schemeClr>
                </a:solidFill>
                <a:latin typeface="Book Antiqua" panose="02040602050305030304" pitchFamily="18" charset="0"/>
              </a:rPr>
            </a:br>
            <a:r>
              <a:rPr lang="en-US" dirty="0">
                <a:solidFill>
                  <a:schemeClr val="accent1">
                    <a:lumMod val="50000"/>
                  </a:schemeClr>
                </a:solidFill>
                <a:latin typeface="Book Antiqua" panose="02040602050305030304" pitchFamily="18" charset="0"/>
              </a:rPr>
              <a:t>Meet </a:t>
            </a:r>
            <a:r>
              <a:rPr lang="en-US" dirty="0" smtClean="0">
                <a:solidFill>
                  <a:schemeClr val="accent1">
                    <a:lumMod val="50000"/>
                  </a:schemeClr>
                </a:solidFill>
                <a:latin typeface="Book Antiqua" panose="02040602050305030304" pitchFamily="18" charset="0"/>
              </a:rPr>
              <a:t>Thomas</a:t>
            </a:r>
            <a:endParaRPr lang="en-US" dirty="0"/>
          </a:p>
        </p:txBody>
      </p:sp>
      <p:sp>
        <p:nvSpPr>
          <p:cNvPr id="3" name="Content Placeholder 2"/>
          <p:cNvSpPr>
            <a:spLocks noGrp="1"/>
          </p:cNvSpPr>
          <p:nvPr>
            <p:ph idx="1"/>
          </p:nvPr>
        </p:nvSpPr>
        <p:spPr/>
        <p:txBody>
          <a:bodyPr/>
          <a:lstStyle/>
          <a:p>
            <a:pPr marL="0" indent="0" algn="ctr">
              <a:buNone/>
            </a:pPr>
            <a:r>
              <a:rPr lang="en-US" sz="1400" b="1" i="1" dirty="0" smtClean="0">
                <a:solidFill>
                  <a:srgbClr val="0070C0"/>
                </a:solidFill>
                <a:latin typeface="Book Antiqua" panose="02040602050305030304" pitchFamily="18" charset="0"/>
              </a:rPr>
              <a:t>Thomas is a multimodal communicator who primarily communicates through </a:t>
            </a:r>
            <a:r>
              <a:rPr lang="en-US" sz="1400" b="1" i="1" dirty="0">
                <a:solidFill>
                  <a:srgbClr val="0070C0"/>
                </a:solidFill>
                <a:latin typeface="Book Antiqua" panose="02040602050305030304" pitchFamily="18" charset="0"/>
              </a:rPr>
              <a:t>physical manipulation and contact with people to guide them toward/ bring to them what he wants to access and push away what he does not want. </a:t>
            </a:r>
            <a:r>
              <a:rPr lang="en-US" sz="1400" b="1" i="1" dirty="0" smtClean="0">
                <a:solidFill>
                  <a:srgbClr val="0070C0"/>
                </a:solidFill>
                <a:latin typeface="Book Antiqua" panose="02040602050305030304" pitchFamily="18" charset="0"/>
              </a:rPr>
              <a:t>Thomas </a:t>
            </a:r>
            <a:r>
              <a:rPr lang="en-US" sz="1400" b="1" i="1" dirty="0">
                <a:solidFill>
                  <a:srgbClr val="0070C0"/>
                </a:solidFill>
                <a:latin typeface="Book Antiqua" panose="02040602050305030304" pitchFamily="18" charset="0"/>
              </a:rPr>
              <a:t>has been introduced to a communication book with photographs to exchange and high tech grid displays with real pictures, both of which have had limited success at this time. </a:t>
            </a:r>
          </a:p>
          <a:p>
            <a:r>
              <a:rPr lang="en-US" sz="900" b="1" u="sng" dirty="0" smtClean="0">
                <a:latin typeface="Book Antiqua" panose="02040602050305030304" pitchFamily="18" charset="0"/>
              </a:rPr>
              <a:t>Directives</a:t>
            </a:r>
            <a:r>
              <a:rPr lang="en-US" sz="900" dirty="0">
                <a:latin typeface="Book Antiqua" panose="02040602050305030304" pitchFamily="18" charset="0"/>
              </a:rPr>
              <a:t>: </a:t>
            </a:r>
            <a:r>
              <a:rPr lang="en-US" sz="900" dirty="0" smtClean="0">
                <a:latin typeface="Book Antiqua" panose="02040602050305030304" pitchFamily="18" charset="0"/>
              </a:rPr>
              <a:t>. Thomas </a:t>
            </a:r>
            <a:r>
              <a:rPr lang="en-US" sz="900" dirty="0">
                <a:latin typeface="Book Antiqua" panose="02040602050305030304" pitchFamily="18" charset="0"/>
              </a:rPr>
              <a:t>can follow basic, routine, one –step, contextualized directives (e.g. close the door, sit, stand, give me, and point) independently when he is attending to the task and provided gestural cues, but is unable to expressively regulate his environment using directives. </a:t>
            </a:r>
            <a:r>
              <a:rPr lang="en-US" sz="900" dirty="0" smtClean="0">
                <a:latin typeface="Book Antiqua" panose="02040602050305030304" pitchFamily="18" charset="0"/>
              </a:rPr>
              <a:t>Thomas </a:t>
            </a:r>
            <a:r>
              <a:rPr lang="en-US" sz="900" dirty="0">
                <a:latin typeface="Book Antiqua" panose="02040602050305030304" pitchFamily="18" charset="0"/>
              </a:rPr>
              <a:t>functionally follows directives within the school environment with various levels of visual, gestural, partial physical, and verbal support from staff for novel and decontextualized directives</a:t>
            </a:r>
            <a:r>
              <a:rPr lang="en-US" sz="900" dirty="0" smtClean="0">
                <a:latin typeface="Book Antiqua" panose="02040602050305030304" pitchFamily="18" charset="0"/>
              </a:rPr>
              <a:t>.</a:t>
            </a:r>
            <a:endParaRPr lang="en-US" sz="900" dirty="0">
              <a:latin typeface="Book Antiqua" panose="02040602050305030304" pitchFamily="18" charset="0"/>
            </a:endParaRPr>
          </a:p>
          <a:p>
            <a:r>
              <a:rPr lang="en-US" sz="900" b="1" u="sng" dirty="0" smtClean="0">
                <a:latin typeface="Book Antiqua" panose="02040602050305030304" pitchFamily="18" charset="0"/>
              </a:rPr>
              <a:t>Requesting</a:t>
            </a:r>
            <a:r>
              <a:rPr lang="en-US" sz="900" dirty="0">
                <a:latin typeface="Book Antiqua" panose="02040602050305030304" pitchFamily="18" charset="0"/>
              </a:rPr>
              <a:t>: </a:t>
            </a:r>
            <a:r>
              <a:rPr lang="en-US" sz="900" dirty="0" smtClean="0">
                <a:latin typeface="Book Antiqua" panose="02040602050305030304" pitchFamily="18" charset="0"/>
              </a:rPr>
              <a:t>Thomas </a:t>
            </a:r>
            <a:r>
              <a:rPr lang="en-US" sz="900" dirty="0">
                <a:latin typeface="Book Antiqua" panose="02040602050305030304" pitchFamily="18" charset="0"/>
              </a:rPr>
              <a:t>requests preferred objects and activities (i.e., iPad, snack, walk, bathroom, gross motor room ) with moderate-maximum prompting (verbal, gestural, physical). </a:t>
            </a:r>
            <a:r>
              <a:rPr lang="en-US" sz="900" dirty="0" smtClean="0">
                <a:latin typeface="Book Antiqua" panose="02040602050305030304" pitchFamily="18" charset="0"/>
              </a:rPr>
              <a:t>Thomas </a:t>
            </a:r>
            <a:r>
              <a:rPr lang="en-US" sz="900" dirty="0">
                <a:latin typeface="Book Antiqua" panose="02040602050305030304" pitchFamily="18" charset="0"/>
              </a:rPr>
              <a:t>will occasionally request by physically prompting staff members to an object (e.g., open the classroom door, open the snack bin, or towards the door to go for a walk.)     </a:t>
            </a:r>
          </a:p>
          <a:p>
            <a:pPr marL="0" indent="0">
              <a:buNone/>
            </a:pPr>
            <a:endParaRPr lang="en-US" sz="900" dirty="0">
              <a:latin typeface="Book Antiqua" panose="02040602050305030304" pitchFamily="18" charset="0"/>
            </a:endParaRPr>
          </a:p>
          <a:p>
            <a:r>
              <a:rPr lang="en-US" sz="900" dirty="0" smtClean="0">
                <a:latin typeface="Book Antiqua" panose="02040602050305030304" pitchFamily="18" charset="0"/>
              </a:rPr>
              <a:t> </a:t>
            </a:r>
            <a:r>
              <a:rPr lang="en-US" sz="900" b="1" u="sng" dirty="0">
                <a:latin typeface="Book Antiqua" panose="02040602050305030304" pitchFamily="18" charset="0"/>
              </a:rPr>
              <a:t>Organization and Transitions</a:t>
            </a:r>
            <a:r>
              <a:rPr lang="en-US" sz="900" u="sng" dirty="0">
                <a:latin typeface="Book Antiqua" panose="02040602050305030304" pitchFamily="18" charset="0"/>
              </a:rPr>
              <a:t>: </a:t>
            </a:r>
            <a:r>
              <a:rPr lang="en-US" sz="900" dirty="0" smtClean="0">
                <a:latin typeface="Book Antiqua" panose="02040602050305030304" pitchFamily="18" charset="0"/>
              </a:rPr>
              <a:t>Thomas </a:t>
            </a:r>
            <a:r>
              <a:rPr lang="en-US" sz="900" dirty="0">
                <a:latin typeface="Book Antiqua" panose="02040602050305030304" pitchFamily="18" charset="0"/>
              </a:rPr>
              <a:t>transitions throughout his school day with supports from staff (e.g., visuals depicting the location he is expected to go). </a:t>
            </a:r>
          </a:p>
          <a:p>
            <a:endParaRPr lang="en-US" sz="900" dirty="0">
              <a:latin typeface="Book Antiqua" panose="02040602050305030304" pitchFamily="18" charset="0"/>
            </a:endParaRPr>
          </a:p>
          <a:p>
            <a:r>
              <a:rPr lang="en-US" sz="900" b="1" u="sng" dirty="0" smtClean="0">
                <a:latin typeface="Book Antiqua" panose="02040602050305030304" pitchFamily="18" charset="0"/>
              </a:rPr>
              <a:t>Protests/Refusals</a:t>
            </a:r>
            <a:r>
              <a:rPr lang="en-US" sz="900" b="1" u="sng" dirty="0">
                <a:latin typeface="Book Antiqua" panose="02040602050305030304" pitchFamily="18" charset="0"/>
              </a:rPr>
              <a:t>: </a:t>
            </a:r>
            <a:r>
              <a:rPr lang="en-US" sz="900" dirty="0" smtClean="0">
                <a:latin typeface="Book Antiqua" panose="02040602050305030304" pitchFamily="18" charset="0"/>
              </a:rPr>
              <a:t>Thomas </a:t>
            </a:r>
            <a:r>
              <a:rPr lang="en-US" sz="900" dirty="0">
                <a:latin typeface="Book Antiqua" panose="02040602050305030304" pitchFamily="18" charset="0"/>
              </a:rPr>
              <a:t>will use his arm or a staff's hand to push objects away during structured and unstructured activities to convey refusal. Less adaptive signs of protest and unhappy emotions </a:t>
            </a:r>
            <a:r>
              <a:rPr lang="en-US" sz="900" dirty="0" smtClean="0">
                <a:latin typeface="Book Antiqua" panose="02040602050305030304" pitchFamily="18" charset="0"/>
              </a:rPr>
              <a:t>exhibited </a:t>
            </a:r>
            <a:r>
              <a:rPr lang="en-US" sz="900" dirty="0">
                <a:latin typeface="Book Antiqua" panose="02040602050305030304" pitchFamily="18" charset="0"/>
              </a:rPr>
              <a:t>by </a:t>
            </a:r>
            <a:r>
              <a:rPr lang="en-US" sz="900" dirty="0" smtClean="0">
                <a:latin typeface="Book Antiqua" panose="02040602050305030304" pitchFamily="18" charset="0"/>
              </a:rPr>
              <a:t>Thomas </a:t>
            </a:r>
            <a:r>
              <a:rPr lang="en-US" sz="900" dirty="0">
                <a:latin typeface="Book Antiqua" panose="02040602050305030304" pitchFamily="18" charset="0"/>
              </a:rPr>
              <a:t>include biting his hand, grabbing a staff's arm or hand and nail digging, and pulling staff's hair during less desirable structured and unstructured activities and demands (i.e., completing a table top task). He does not respond to yes/no questions independently at this time.     </a:t>
            </a:r>
          </a:p>
          <a:p>
            <a:endParaRPr lang="en-US" sz="900" dirty="0" smtClean="0">
              <a:latin typeface="Book Antiqua" panose="02040602050305030304" pitchFamily="18" charset="0"/>
            </a:endParaRPr>
          </a:p>
          <a:p>
            <a:r>
              <a:rPr lang="en-US" sz="900" b="1" u="sng" dirty="0" smtClean="0">
                <a:latin typeface="Book Antiqua" panose="02040602050305030304" pitchFamily="18" charset="0"/>
              </a:rPr>
              <a:t>Comments</a:t>
            </a:r>
            <a:r>
              <a:rPr lang="en-US" sz="900" b="1" u="sng" dirty="0" smtClean="0">
                <a:latin typeface="Book Antiqua" panose="02040602050305030304" pitchFamily="18" charset="0"/>
              </a:rPr>
              <a:t>: </a:t>
            </a:r>
            <a:r>
              <a:rPr lang="en-US" sz="900" dirty="0" smtClean="0">
                <a:latin typeface="Book Antiqua" panose="02040602050305030304" pitchFamily="18" charset="0"/>
              </a:rPr>
              <a:t>Thomas does not comment at this time. He does smile, laugh, and clap his hands, yell or attempt to push an item away to communicate like/dislike, which could be used for a basis for commenting in the future. </a:t>
            </a:r>
          </a:p>
          <a:p>
            <a:pPr marL="0" indent="0">
              <a:buNone/>
            </a:pPr>
            <a:endParaRPr lang="en-US" sz="900" dirty="0">
              <a:latin typeface="Book Antiqua" panose="02040602050305030304" pitchFamily="18" charset="0"/>
            </a:endParaRPr>
          </a:p>
          <a:p>
            <a:r>
              <a:rPr lang="en-US" sz="900" b="1" u="sng" dirty="0" smtClean="0">
                <a:latin typeface="Book Antiqua" panose="02040602050305030304" pitchFamily="18" charset="0"/>
              </a:rPr>
              <a:t>Questions</a:t>
            </a:r>
            <a:r>
              <a:rPr lang="en-US" sz="900" b="1" u="sng" dirty="0">
                <a:latin typeface="Book Antiqua" panose="02040602050305030304" pitchFamily="18" charset="0"/>
              </a:rPr>
              <a:t>:</a:t>
            </a:r>
            <a:r>
              <a:rPr lang="en-US" sz="900" u="sng" dirty="0">
                <a:latin typeface="Book Antiqua" panose="02040602050305030304" pitchFamily="18" charset="0"/>
              </a:rPr>
              <a:t> </a:t>
            </a:r>
            <a:r>
              <a:rPr lang="en-US" sz="900" dirty="0" smtClean="0">
                <a:latin typeface="Book Antiqua" panose="02040602050305030304" pitchFamily="18" charset="0"/>
              </a:rPr>
              <a:t>Thomas </a:t>
            </a:r>
            <a:r>
              <a:rPr lang="en-US" sz="900" dirty="0">
                <a:latin typeface="Book Antiqua" panose="02040602050305030304" pitchFamily="18" charset="0"/>
              </a:rPr>
              <a:t>does not ask questions at this time and requires prompting to respond to questions regarding what he would like to earn. </a:t>
            </a:r>
          </a:p>
          <a:p>
            <a:pPr marL="0" indent="0">
              <a:buNone/>
            </a:pPr>
            <a:endParaRPr lang="en-US" sz="900" dirty="0">
              <a:latin typeface="Book Antiqua" panose="02040602050305030304" pitchFamily="18" charset="0"/>
            </a:endParaRPr>
          </a:p>
          <a:p>
            <a:r>
              <a:rPr lang="en-US" sz="900" b="1" u="sng" dirty="0" smtClean="0">
                <a:latin typeface="Book Antiqua" panose="02040602050305030304" pitchFamily="18" charset="0"/>
              </a:rPr>
              <a:t>Social </a:t>
            </a:r>
            <a:r>
              <a:rPr lang="en-US" sz="900" b="1" u="sng" dirty="0">
                <a:latin typeface="Book Antiqua" panose="02040602050305030304" pitchFamily="18" charset="0"/>
              </a:rPr>
              <a:t>Pragmatics</a:t>
            </a:r>
            <a:r>
              <a:rPr lang="en-US" sz="900" u="sng" dirty="0">
                <a:latin typeface="Book Antiqua" panose="02040602050305030304" pitchFamily="18" charset="0"/>
              </a:rPr>
              <a:t>: </a:t>
            </a:r>
            <a:r>
              <a:rPr lang="en-US" sz="900" dirty="0" smtClean="0">
                <a:latin typeface="Book Antiqua" panose="02040602050305030304" pitchFamily="18" charset="0"/>
              </a:rPr>
              <a:t>Thomas </a:t>
            </a:r>
            <a:r>
              <a:rPr lang="en-US" sz="900" dirty="0">
                <a:latin typeface="Book Antiqua" panose="02040602050305030304" pitchFamily="18" charset="0"/>
              </a:rPr>
              <a:t>will hold staff members hands, or occasionally try to hug staff when he is observably happy. He will respond to his name by turning and looking in the general direction of the person calling his name in most opportunities. </a:t>
            </a:r>
            <a:r>
              <a:rPr lang="en-US" sz="900" dirty="0" smtClean="0">
                <a:latin typeface="Book Antiqua" panose="02040602050305030304" pitchFamily="18" charset="0"/>
              </a:rPr>
              <a:t>Thomas </a:t>
            </a:r>
            <a:r>
              <a:rPr lang="en-US" sz="900" dirty="0">
                <a:latin typeface="Book Antiqua" panose="02040602050305030304" pitchFamily="18" charset="0"/>
              </a:rPr>
              <a:t>leads staff to the location of things he wants.  His joint attention to a preferred activity is fleeting, although he enjoys sensory games, he consistently needs moderate-maximum prompting to continue the engagement with </a:t>
            </a:r>
            <a:r>
              <a:rPr lang="en-US" sz="1050" dirty="0">
                <a:latin typeface="Book Antiqua" panose="02040602050305030304" pitchFamily="18" charset="0"/>
              </a:rPr>
              <a:t>staff. </a:t>
            </a:r>
          </a:p>
        </p:txBody>
      </p:sp>
    </p:spTree>
    <p:extLst>
      <p:ext uri="{BB962C8B-B14F-4D97-AF65-F5344CB8AC3E}">
        <p14:creationId xmlns:p14="http://schemas.microsoft.com/office/powerpoint/2010/main" val="5020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a:solidFill>
                  <a:schemeClr val="accent1">
                    <a:lumMod val="50000"/>
                  </a:schemeClr>
                </a:solidFill>
                <a:latin typeface="Book Antiqua" panose="02040602050305030304" pitchFamily="18" charset="0"/>
              </a:rPr>
              <a:t>Assessment Results</a:t>
            </a:r>
            <a:endParaRPr lang="en-US" dirty="0"/>
          </a:p>
        </p:txBody>
      </p:sp>
      <p:sp>
        <p:nvSpPr>
          <p:cNvPr id="3" name="Content Placeholder 2"/>
          <p:cNvSpPr>
            <a:spLocks noGrp="1"/>
          </p:cNvSpPr>
          <p:nvPr>
            <p:ph idx="1"/>
          </p:nvPr>
        </p:nvSpPr>
        <p:spPr/>
        <p:txBody>
          <a:bodyPr/>
          <a:lstStyle/>
          <a:p>
            <a:r>
              <a:rPr lang="en-US" sz="2800" b="1" dirty="0" smtClean="0">
                <a:solidFill>
                  <a:srgbClr val="7030A0"/>
                </a:solidFill>
                <a:latin typeface="Book Antiqua" panose="02040602050305030304" pitchFamily="18" charset="0"/>
              </a:rPr>
              <a:t>VRA-</a:t>
            </a:r>
            <a:r>
              <a:rPr lang="en-US" sz="2800" dirty="0" smtClean="0">
                <a:latin typeface="Book Antiqua" panose="02040602050305030304" pitchFamily="18" charset="0"/>
              </a:rPr>
              <a:t> </a:t>
            </a:r>
            <a:r>
              <a:rPr lang="en-US" sz="2400" dirty="0" smtClean="0">
                <a:latin typeface="Book Antiqua" panose="02040602050305030304" pitchFamily="18" charset="0"/>
              </a:rPr>
              <a:t>*Thomas benefits from the use of real photographs </a:t>
            </a:r>
          </a:p>
          <a:p>
            <a:endParaRPr lang="en-US" sz="2400" dirty="0">
              <a:latin typeface="Book Antiqua" panose="02040602050305030304" pitchFamily="18" charset="0"/>
            </a:endParaRPr>
          </a:p>
          <a:p>
            <a:pPr marL="0" indent="0">
              <a:buNone/>
            </a:pPr>
            <a:endParaRPr lang="en-US" sz="2400" dirty="0" smtClean="0">
              <a:latin typeface="Book Antiqua" panose="02040602050305030304" pitchFamily="18" charset="0"/>
            </a:endParaRPr>
          </a:p>
          <a:p>
            <a:r>
              <a:rPr lang="en-US" sz="2800" b="1" dirty="0" smtClean="0">
                <a:solidFill>
                  <a:srgbClr val="7030A0"/>
                </a:solidFill>
                <a:latin typeface="Book Antiqua" panose="02040602050305030304" pitchFamily="18" charset="0"/>
              </a:rPr>
              <a:t>PACE-</a:t>
            </a:r>
            <a:r>
              <a:rPr lang="en-US" sz="2800" dirty="0" smtClean="0">
                <a:latin typeface="Book Antiqua" panose="02040602050305030304" pitchFamily="18" charset="0"/>
              </a:rPr>
              <a:t>  </a:t>
            </a:r>
            <a:r>
              <a:rPr lang="en-US" sz="2400" dirty="0" smtClean="0">
                <a:latin typeface="Book Antiqua" panose="02040602050305030304" pitchFamily="18" charset="0"/>
              </a:rPr>
              <a:t>*Thomas benefits from the use of dynamic and static scene cues in order to supplement his shortcomings with verbal prompts alone </a:t>
            </a:r>
          </a:p>
          <a:p>
            <a:endParaRPr lang="en-US" sz="2400" dirty="0">
              <a:latin typeface="Book Antiqua" panose="02040602050305030304" pitchFamily="18" charset="0"/>
            </a:endParaRPr>
          </a:p>
          <a:p>
            <a:endParaRPr lang="en-US" sz="2400" dirty="0" smtClean="0">
              <a:latin typeface="Book Antiqua" panose="02040602050305030304" pitchFamily="18" charset="0"/>
            </a:endParaRPr>
          </a:p>
          <a:p>
            <a:endParaRPr lang="en-US" sz="1200" dirty="0">
              <a:latin typeface="Book Antiqua" panose="02040602050305030304" pitchFamily="18" charset="0"/>
            </a:endParaRPr>
          </a:p>
          <a:p>
            <a:pPr marL="0" indent="0">
              <a:buNone/>
            </a:pPr>
            <a:r>
              <a:rPr lang="en-US" sz="1200" dirty="0" smtClean="0">
                <a:latin typeface="Book Antiqua" panose="02040602050305030304" pitchFamily="18" charset="0"/>
              </a:rPr>
              <a:t>*student required adaptations and accommodations during assessment </a:t>
            </a:r>
            <a:endParaRPr lang="en-US" sz="2400" dirty="0">
              <a:latin typeface="Book Antiqua" panose="02040602050305030304" pitchFamily="18" charset="0"/>
            </a:endParaRPr>
          </a:p>
        </p:txBody>
      </p:sp>
    </p:spTree>
    <p:extLst>
      <p:ext uri="{BB962C8B-B14F-4D97-AF65-F5344CB8AC3E}">
        <p14:creationId xmlns:p14="http://schemas.microsoft.com/office/powerpoint/2010/main" val="3668659377"/>
      </p:ext>
    </p:extLst>
  </p:cSld>
  <p:clrMapOvr>
    <a:masterClrMapping/>
  </p:clrMapOvr>
</p:sld>
</file>

<file path=ppt/theme/theme1.xml><?xml version="1.0" encoding="utf-8"?>
<a:theme xmlns:a="http://schemas.openxmlformats.org/drawingml/2006/main" name="Professional Day Training 2017">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Professional Day Training 2017</Template>
  <TotalTime>9622</TotalTime>
  <Words>2423</Words>
  <Application>Microsoft Office PowerPoint</Application>
  <PresentationFormat>On-screen Show (4:3)</PresentationFormat>
  <Paragraphs>209</Paragraphs>
  <Slides>45</Slides>
  <Notes>11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Professional Day Training 2017</vt:lpstr>
      <vt:lpstr>Autism and Visual Supports: Powerful Strategies for School, Home and the Community</vt:lpstr>
      <vt:lpstr>VIS is not a curriculum per se but a way to increase effectiveness of an existing curriculum, activity, or event by providing accessible language as an accommodation to improve comprehension and facilitate expression.</vt:lpstr>
      <vt:lpstr>Visual Organizational Mode (VOM):</vt:lpstr>
      <vt:lpstr>Visual Expressive Mode (VEM):</vt:lpstr>
      <vt:lpstr>Visual Instructional Mode (VIM):</vt:lpstr>
      <vt:lpstr>Assessment</vt:lpstr>
      <vt:lpstr>Communication Displays</vt:lpstr>
      <vt:lpstr>Case Example #1 Meet Thomas</vt:lpstr>
      <vt:lpstr>Assessment Results</vt:lpstr>
      <vt:lpstr>“Spectrum” of the Visual Immersion System</vt:lpstr>
      <vt:lpstr>PowerPoint Presentation</vt:lpstr>
      <vt:lpstr>PowerPoint Presentation</vt:lpstr>
      <vt:lpstr>PowerPoint Presentation</vt:lpstr>
      <vt:lpstr>Case Example #2 Meet Bruce</vt:lpstr>
      <vt:lpstr>Assessment Results</vt:lpstr>
      <vt:lpstr>“Spectrum” of the Visual Immersion System</vt:lpstr>
      <vt:lpstr>PowerPoint Presentation</vt:lpstr>
      <vt:lpstr>PowerPoint Presentation</vt:lpstr>
      <vt:lpstr>Case Example #3 Meet Walter</vt:lpstr>
      <vt:lpstr>Assessment Results</vt:lpstr>
      <vt:lpstr>“Spectrum” of the Visual Immersion System</vt:lpstr>
      <vt:lpstr>PowerPoint Presentation</vt:lpstr>
      <vt:lpstr>Dynamic Vs. Static</vt:lpstr>
      <vt:lpstr>Mixed Scene Cue</vt:lpstr>
      <vt:lpstr>PowerPoint Presentation</vt:lpstr>
      <vt:lpstr>PowerPoint Presentation</vt:lpstr>
      <vt:lpstr>Case Example #4 Meet Tony</vt:lpstr>
      <vt:lpstr>Assessment Results</vt:lpstr>
      <vt:lpstr>“Spectrum” of the Visual Immersion System</vt:lpstr>
      <vt:lpstr>PowerPoint Presentation</vt:lpstr>
      <vt:lpstr>PowerPoint Presentation</vt:lpstr>
      <vt:lpstr>Math Case Example</vt:lpstr>
      <vt:lpstr>Static Scene Cue</vt:lpstr>
      <vt:lpstr>Static Scene Cue</vt:lpstr>
      <vt:lpstr>PowerPoint Presentation</vt:lpstr>
      <vt:lpstr>Types of Element Cues</vt:lpstr>
      <vt:lpstr>Types of Element Cues</vt:lpstr>
      <vt:lpstr>Types of Element Cues</vt:lpstr>
      <vt:lpstr>Mixed Scene Cue</vt:lpstr>
      <vt:lpstr>PowerPoint Presentation</vt:lpstr>
      <vt:lpstr>PowerPoint Presentation</vt:lpstr>
      <vt:lpstr>Why Video-Based Observational Learning?</vt:lpstr>
      <vt:lpstr>Video Modeling (Dynamic Scene Cues)</vt:lpstr>
      <vt:lpstr>Review</vt:lpstr>
      <vt:lpstr>Questions?</vt:lpstr>
    </vt:vector>
  </TitlesOfParts>
  <Company>Wingspan Care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remnerr</dc:creator>
  <cp:lastModifiedBy>williamsla</cp:lastModifiedBy>
  <cp:revision>164</cp:revision>
  <cp:lastPrinted>2018-02-09T15:07:22Z</cp:lastPrinted>
  <dcterms:created xsi:type="dcterms:W3CDTF">2017-10-10T15:03:39Z</dcterms:created>
  <dcterms:modified xsi:type="dcterms:W3CDTF">2019-03-12T14:02:08Z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